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tags/tag104.xml" ContentType="application/vnd.openxmlformats-officedocument.presentationml.tags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tags/tag49.xml" ContentType="application/vnd.openxmlformats-officedocument.presentationml.tags+xml"/>
  <Override PartName="/ppt/tags/tag96.xml" ContentType="application/vnd.openxmlformats-officedocument.presentationml.tags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38.xml" ContentType="application/vnd.openxmlformats-officedocument.presentationml.tags+xml"/>
  <Override PartName="/ppt/tags/tag85.xml" ContentType="application/vnd.openxmlformats-officedocument.presentationml.tags+xml"/>
  <Override PartName="/ppt/notesSlides/notesSlide16.xml" ContentType="application/vnd.openxmlformats-officedocument.presentationml.notesSlide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63.xml" ContentType="application/vnd.openxmlformats-officedocument.presentationml.tags+xml"/>
  <Override PartName="/ppt/tags/tag74.xml" ContentType="application/vnd.openxmlformats-officedocument.presentationml.tags+xml"/>
  <Override PartName="/ppt/tags/tag52.xml" ContentType="application/vnd.openxmlformats-officedocument.presentationml.tags+xml"/>
  <Override PartName="/ppt/tags/tag109.xml" ContentType="application/vnd.openxmlformats-officedocument.presentationml.tags+xml"/>
  <Override PartName="/ppt/slides/slide99.xml" ContentType="application/vnd.openxmlformats-officedocument.presentationml.slide+xml"/>
  <Override PartName="/ppt/tags/tag41.xml" ContentType="application/vnd.openxmlformats-officedocument.presentationml.tags+xml"/>
  <Override PartName="/ppt/notesSlides/notesSlide7.xml" ContentType="application/vnd.openxmlformats-officedocument.presentationml.notes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112.xml" ContentType="application/vnd.openxmlformats-officedocument.presentationml.tags+xml"/>
  <Override PartName="/ppt/tags/tag123.xml" ContentType="application/vnd.openxmlformats-officedocument.presentationml.tags+xml"/>
  <Override PartName="/ppt/slides/slide55.xml" ContentType="application/vnd.openxmlformats-officedocument.presentationml.slide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79.xml" ContentType="application/vnd.openxmlformats-officedocument.presentationml.tags+xml"/>
  <Override PartName="/ppt/tags/tag101.xml" ContentType="application/vnd.openxmlformats-officedocument.presentationml.tags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Default Extension="emf" ContentType="image/x-emf"/>
  <Override PartName="/ppt/tags/tag68.xml" ContentType="application/vnd.openxmlformats-officedocument.presentationml.tags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tags/tag57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82.xml" ContentType="application/vnd.openxmlformats-officedocument.presentationml.tags+xml"/>
  <Override PartName="/ppt/tags/tag93.xml" ContentType="application/vnd.openxmlformats-officedocument.presentationml.tags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tags/tag24.xml" ContentType="application/vnd.openxmlformats-officedocument.presentationml.tags+xml"/>
  <Override PartName="/ppt/tags/tag71.xml" ContentType="application/vnd.openxmlformats-officedocument.presentationml.tags+xml"/>
  <Override PartName="/ppt/tags/tag128.xml" ContentType="application/vnd.openxmlformats-officedocument.presentationml.tags+xml"/>
  <Override PartName="/ppt/tags/tag13.xml" ContentType="application/vnd.openxmlformats-officedocument.presentationml.tags+xml"/>
  <Override PartName="/ppt/tags/tag60.xml" ContentType="application/vnd.openxmlformats-officedocument.presentationml.tags+xml"/>
  <Override PartName="/ppt/tags/tag117.xml" ContentType="application/vnd.openxmlformats-officedocument.presentationml.tags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tags/tag20.xml" ContentType="application/vnd.openxmlformats-officedocument.presentationml.tags+xml"/>
  <Override PartName="/ppt/notesSlides/notesSlide4.xml" ContentType="application/vnd.openxmlformats-officedocument.presentationml.notesSlide+xml"/>
  <Override PartName="/ppt/tags/tag106.xml" ContentType="application/vnd.openxmlformats-officedocument.presentationml.tags+xml"/>
  <Override PartName="/ppt/tags/tag124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113.xml" ContentType="application/vnd.openxmlformats-officedocument.presentationml.tags+xml"/>
  <Override PartName="/ppt/tags/tag131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tags/tag98.xml" ContentType="application/vnd.openxmlformats-officedocument.presentationml.tags+xml"/>
  <Override PartName="/ppt/tags/tag102.xml" ContentType="application/vnd.openxmlformats-officedocument.presentationml.tags+xml"/>
  <Override PartName="/ppt/tags/tag120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tags/tag2.xml" ContentType="application/vnd.openxmlformats-officedocument.presentationml.tags+xml"/>
  <Override PartName="/ppt/tags/tag58.xml" ContentType="application/vnd.openxmlformats-officedocument.presentationml.tags+xml"/>
  <Override PartName="/ppt/tags/tag69.xml" ContentType="application/vnd.openxmlformats-officedocument.presentationml.tags+xml"/>
  <Default Extension="wmf" ContentType="image/x-wmf"/>
  <Override PartName="/ppt/tags/tag87.xml" ContentType="application/vnd.openxmlformats-officedocument.presentationml.tags+xml"/>
  <Default Extension="xls" ContentType="application/vnd.ms-exce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tags/tag29.xml" ContentType="application/vnd.openxmlformats-officedocument.presentationml.tags+xml"/>
  <Override PartName="/ppt/tags/tag47.xml" ContentType="application/vnd.openxmlformats-officedocument.presentationml.tags+xml"/>
  <Override PartName="/ppt/tags/tag76.xml" ContentType="application/vnd.openxmlformats-officedocument.presentationml.tags+xml"/>
  <Override PartName="/ppt/tags/tag94.xml" ContentType="application/vnd.openxmlformats-officedocument.presentationml.tags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18.xml" ContentType="application/vnd.openxmlformats-officedocument.presentationml.tags+xml"/>
  <Override PartName="/ppt/tags/tag36.xml" ContentType="application/vnd.openxmlformats-officedocument.presentationml.tags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tags/tag83.xml" ContentType="application/vnd.openxmlformats-officedocument.presentationml.tags+xml"/>
  <Override PartName="/ppt/notesSlides/notesSlide14.xml" ContentType="application/vnd.openxmlformats-officedocument.presentationml.notesSlide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43.xml" ContentType="application/vnd.openxmlformats-officedocument.presentationml.tags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tags/tag90.xml" ContentType="application/vnd.openxmlformats-officedocument.presentationml.tags+xml"/>
  <Override PartName="/ppt/notesSlides/notesSlide9.xml" ContentType="application/vnd.openxmlformats-officedocument.presentationml.notesSlide+xml"/>
  <Override PartName="/ppt/tags/tag118.xml" ContentType="application/vnd.openxmlformats-officedocument.presentationml.tags+xml"/>
  <Override PartName="/ppt/tags/tag129.xml" ContentType="application/vnd.openxmlformats-officedocument.presentationml.tags+xml"/>
  <Override PartName="/ppt/slides/slide79.xml" ContentType="application/vnd.openxmlformats-officedocument.presentationml.slide+xml"/>
  <Override PartName="/ppt/tags/tag32.xml" ContentType="application/vnd.openxmlformats-officedocument.presentationml.tags+xml"/>
  <Override PartName="/ppt/tags/tag50.xml" ContentType="application/vnd.openxmlformats-officedocument.presentationml.tags+xml"/>
  <Override PartName="/ppt/notesSlides/notesSlide10.xml" ContentType="application/vnd.openxmlformats-officedocument.presentationml.notesSlide+xml"/>
  <Override PartName="/ppt/tags/tag107.xml" ContentType="application/vnd.openxmlformats-officedocument.presentationml.tags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notesSlides/notesSlide5.xml" ContentType="application/vnd.openxmlformats-officedocument.presentationml.notesSlide+xml"/>
  <Override PartName="/ppt/tags/tag114.xml" ContentType="application/vnd.openxmlformats-officedocument.presentationml.tags+xml"/>
  <Override PartName="/ppt/tags/tag125.xml" ContentType="application/vnd.openxmlformats-officedocument.presentationml.tags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tags/tag103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Layouts/slideLayout5.xml" ContentType="application/vnd.openxmlformats-officedocument.presentationml.slideLayout+xml"/>
  <Override PartName="/ppt/tags/tag99.xml" ContentType="application/vnd.openxmlformats-officedocument.presentationml.tags+xml"/>
  <Override PartName="/ppt/tags/tag110.xml" ContentType="application/vnd.openxmlformats-officedocument.presentationml.tags+xml"/>
  <Override PartName="/ppt/tags/tag121.xml" ContentType="application/vnd.openxmlformats-officedocument.presentationml.tags+xml"/>
  <Override PartName="/ppt/notesSlides/notesSlide19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tags/tag3.xml" ContentType="application/vnd.openxmlformats-officedocument.presentationml.tags+xml"/>
  <Default Extension="jpeg" ContentType="image/jpeg"/>
  <Override PartName="/ppt/tags/tag59.xml" ContentType="application/vnd.openxmlformats-officedocument.presentationml.tags+xml"/>
  <Override PartName="/ppt/tags/tag77.xml" ContentType="application/vnd.openxmlformats-officedocument.presentationml.tags+xml"/>
  <Override PartName="/ppt/tags/tag88.xml" ContentType="application/vnd.openxmlformats-officedocument.presentationml.tags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9.xml" ContentType="application/vnd.openxmlformats-officedocument.presentationml.tags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66.xml" ContentType="application/vnd.openxmlformats-officedocument.presentationml.tags+xml"/>
  <Override PartName="/ppt/tags/tag84.xml" ContentType="application/vnd.openxmlformats-officedocument.presentationml.tags+xml"/>
  <Override PartName="/ppt/tags/tag95.xml" ContentType="application/vnd.openxmlformats-officedocument.presentationml.tags+xml"/>
  <Override PartName="/ppt/notesSlides/notesSlide15.xml" ContentType="application/vnd.openxmlformats-officedocument.presentationml.notesSlide+xml"/>
  <Override PartName="/ppt/slides/slide20.xml" ContentType="application/vnd.openxmlformats-officedocument.presentationml.slide+xml"/>
  <Override PartName="/ppt/tags/tag26.xml" ContentType="application/vnd.openxmlformats-officedocument.presentationml.tags+xml"/>
  <Override PartName="/ppt/tags/tag55.xml" ContentType="application/vnd.openxmlformats-officedocument.presentationml.tags+xml"/>
  <Override PartName="/ppt/tags/tag73.xml" ContentType="application/vnd.openxmlformats-officedocument.presentationml.tags+xml"/>
  <Override PartName="/ppt/tags/tag15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62.xml" ContentType="application/vnd.openxmlformats-officedocument.presentationml.tags+xml"/>
  <Override PartName="/ppt/tags/tag80.xml" ContentType="application/vnd.openxmlformats-officedocument.presentationml.tags+xml"/>
  <Override PartName="/ppt/tags/tag91.xml" ContentType="application/vnd.openxmlformats-officedocument.presentationml.tags+xml"/>
  <Override PartName="/ppt/notesSlides/notesSlide11.xml" ContentType="application/vnd.openxmlformats-officedocument.presentationml.notesSlide+xml"/>
  <Override PartName="/ppt/tags/tag119.xml" ContentType="application/vnd.openxmlformats-officedocument.presentationml.tags+xml"/>
  <Override PartName="/ppt/slides/slide98.xml" ContentType="application/vnd.openxmlformats-officedocument.presentationml.slide+xml"/>
  <Override PartName="/ppt/tags/tag22.xml" ContentType="application/vnd.openxmlformats-officedocument.presentationml.tags+xml"/>
  <Override PartName="/ppt/tags/tag40.xml" ContentType="application/vnd.openxmlformats-officedocument.presentationml.tags+xml"/>
  <Override PartName="/ppt/tags/tag51.xml" ContentType="application/vnd.openxmlformats-officedocument.presentationml.tags+xml"/>
  <Override PartName="/ppt/notesSlides/notesSlide6.xml" ContentType="application/vnd.openxmlformats-officedocument.presentationml.notesSlide+xml"/>
  <Override PartName="/ppt/tags/tag108.xml" ContentType="application/vnd.openxmlformats-officedocument.presentationml.tags+xml"/>
  <Override PartName="/ppt/tags/tag126.xml" ContentType="application/vnd.openxmlformats-officedocument.presentationml.tags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tags/tag11.xml" ContentType="application/vnd.openxmlformats-officedocument.presentationml.tags+xml"/>
  <Override PartName="/ppt/tags/tag115.xml" ContentType="application/vnd.openxmlformats-officedocument.presentationml.tags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tags/tag122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ags/tag89.xml" ContentType="application/vnd.openxmlformats-officedocument.presentationml.tags+xml"/>
  <Override PartName="/ppt/tags/tag111.xml" ContentType="application/vnd.openxmlformats-officedocument.presentationml.tags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tags/tag78.xml" ContentType="application/vnd.openxmlformats-officedocument.presentationml.tags+xml"/>
  <Override PartName="/ppt/tags/tag100.xml" ContentType="application/vnd.openxmlformats-officedocument.presentationml.tags+xml"/>
  <Override PartName="/ppt/slides/slide32.xml" ContentType="application/vnd.openxmlformats-officedocument.presentationml.slide+xml"/>
  <Default Extension="fntdata" ContentType="application/x-fontdata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gs/tag45.xml" ContentType="application/vnd.openxmlformats-officedocument.presentationml.tags+xml"/>
  <Override PartName="/ppt/tags/tag92.xml" ContentType="application/vnd.openxmlformats-officedocument.presentationml.tags+xml"/>
  <Override PartName="/ppt/tags/tag34.xml" ContentType="application/vnd.openxmlformats-officedocument.presentationml.tags+xml"/>
  <Override PartName="/ppt/tags/tag81.xml" ContentType="application/vnd.openxmlformats-officedocument.presentationml.tags+xml"/>
  <Override PartName="/ppt/notesSlides/notesSlide12.xml" ContentType="application/vnd.openxmlformats-officedocument.presentationml.notesSlide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70.xml" ContentType="application/vnd.openxmlformats-officedocument.presentationml.tags+xml"/>
  <Override PartName="/ppt/tags/tag116.xml" ContentType="application/vnd.openxmlformats-officedocument.presentationml.tags+xml"/>
  <Override PartName="/ppt/tags/tag127.xml" ContentType="application/vnd.openxmlformats-officedocument.presentationml.tags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105.xml" ContentType="application/vnd.openxmlformats-officedocument.presentationml.tags+xml"/>
  <Override PartName="/ppt/slides/slide48.xml" ContentType="application/vnd.openxmlformats-officedocument.presentationml.slide+xml"/>
  <Override PartName="/ppt/slides/slide95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tags/tag130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9.xml" ContentType="application/vnd.openxmlformats-officedocument.presentationml.tags+xml"/>
  <Override PartName="/ppt/tags/tag86.xml" ContentType="application/vnd.openxmlformats-officedocument.presentationml.tags+xml"/>
  <Override PartName="/ppt/tags/tag97.xml" ContentType="application/vnd.openxmlformats-officedocument.presentationml.tags+xml"/>
  <Override PartName="/ppt/notesSlides/notesSlide17.xml" ContentType="application/vnd.openxmlformats-officedocument.presentationml.notesSlide+xml"/>
  <Override PartName="/ppt/slides/slide51.xml" ContentType="application/vnd.openxmlformats-officedocument.presentationml.slide+xml"/>
  <Override PartName="/ppt/tags/tag1.xml" ContentType="application/vnd.openxmlformats-officedocument.presentationml.tags+xml"/>
  <Override PartName="/ppt/tags/tag28.xml" ContentType="application/vnd.openxmlformats-officedocument.presentationml.tags+xml"/>
  <Override PartName="/ppt/tags/tag75.xml" ContentType="application/vnd.openxmlformats-officedocument.presentationml.tags+xml"/>
  <Override PartName="/ppt/slides/slide40.xml" ContentType="application/vnd.openxmlformats-officedocument.presentationml.slide+xml"/>
  <Override PartName="/ppt/tags/tag17.xml" ContentType="application/vnd.openxmlformats-officedocument.presentationml.tags+xml"/>
  <Override PartName="/ppt/tags/tag64.xml" ContentType="application/vnd.openxmlformats-officedocument.presentationml.tags+xml"/>
  <Default Extension="gif" ContentType="image/gif"/>
  <Override PartName="/ppt/tags/tag53.xml" ContentType="application/vnd.openxmlformats-officedocument.presentationml.tags+xml"/>
  <Override PartName="/ppt/notesSlides/notesSlide8.xml" ContentType="application/vnd.openxmlformats-officedocument.presentationml.notesSlide+xml"/>
  <Default Extension="vml" ContentType="application/vnd.openxmlformats-officedocument.vmlDrawing"/>
  <Override PartName="/ppt/notesSlides/notesSlide20.xml" ContentType="application/vnd.openxmlformats-officedocument.presentationml.notesSlide+xml"/>
  <Override PartName="/ppt/slides/slide89.xml" ContentType="application/vnd.openxmlformats-officedocument.presentationml.slide+xml"/>
  <Override PartName="/ppt/tags/tag31.xml" ContentType="application/vnd.openxmlformats-officedocument.presentationml.tags+xml"/>
  <Override PartName="/ppt/tags/tag42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51" r:id="rId1"/>
  </p:sldMasterIdLst>
  <p:notesMasterIdLst>
    <p:notesMasterId r:id="rId101"/>
  </p:notesMasterIdLst>
  <p:sldIdLst>
    <p:sldId id="256" r:id="rId2"/>
    <p:sldId id="257" r:id="rId3"/>
    <p:sldId id="263" r:id="rId4"/>
    <p:sldId id="260" r:id="rId5"/>
    <p:sldId id="266" r:id="rId6"/>
    <p:sldId id="258" r:id="rId7"/>
    <p:sldId id="261" r:id="rId8"/>
    <p:sldId id="264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325" r:id="rId38"/>
    <p:sldId id="326" r:id="rId39"/>
    <p:sldId id="327" r:id="rId40"/>
    <p:sldId id="328" r:id="rId41"/>
    <p:sldId id="329" r:id="rId42"/>
    <p:sldId id="330" r:id="rId43"/>
    <p:sldId id="331" r:id="rId44"/>
    <p:sldId id="332" r:id="rId45"/>
    <p:sldId id="333" r:id="rId46"/>
    <p:sldId id="334" r:id="rId47"/>
    <p:sldId id="335" r:id="rId48"/>
    <p:sldId id="336" r:id="rId49"/>
    <p:sldId id="337" r:id="rId50"/>
    <p:sldId id="338" r:id="rId51"/>
    <p:sldId id="339" r:id="rId52"/>
    <p:sldId id="340" r:id="rId53"/>
    <p:sldId id="341" r:id="rId54"/>
    <p:sldId id="342" r:id="rId55"/>
    <p:sldId id="343" r:id="rId56"/>
    <p:sldId id="344" r:id="rId57"/>
    <p:sldId id="345" r:id="rId58"/>
    <p:sldId id="346" r:id="rId59"/>
    <p:sldId id="347" r:id="rId60"/>
    <p:sldId id="348" r:id="rId61"/>
    <p:sldId id="349" r:id="rId62"/>
    <p:sldId id="350" r:id="rId63"/>
    <p:sldId id="351" r:id="rId64"/>
    <p:sldId id="352" r:id="rId65"/>
    <p:sldId id="353" r:id="rId66"/>
    <p:sldId id="354" r:id="rId67"/>
    <p:sldId id="355" r:id="rId68"/>
    <p:sldId id="294" r:id="rId69"/>
    <p:sldId id="295" r:id="rId70"/>
    <p:sldId id="296" r:id="rId71"/>
    <p:sldId id="297" r:id="rId72"/>
    <p:sldId id="298" r:id="rId73"/>
    <p:sldId id="299" r:id="rId74"/>
    <p:sldId id="300" r:id="rId75"/>
    <p:sldId id="301" r:id="rId76"/>
    <p:sldId id="302" r:id="rId77"/>
    <p:sldId id="303" r:id="rId78"/>
    <p:sldId id="304" r:id="rId79"/>
    <p:sldId id="305" r:id="rId80"/>
    <p:sldId id="306" r:id="rId81"/>
    <p:sldId id="307" r:id="rId82"/>
    <p:sldId id="308" r:id="rId83"/>
    <p:sldId id="309" r:id="rId84"/>
    <p:sldId id="310" r:id="rId85"/>
    <p:sldId id="311" r:id="rId86"/>
    <p:sldId id="312" r:id="rId87"/>
    <p:sldId id="313" r:id="rId88"/>
    <p:sldId id="314" r:id="rId89"/>
    <p:sldId id="315" r:id="rId90"/>
    <p:sldId id="316" r:id="rId91"/>
    <p:sldId id="317" r:id="rId92"/>
    <p:sldId id="318" r:id="rId93"/>
    <p:sldId id="319" r:id="rId94"/>
    <p:sldId id="320" r:id="rId95"/>
    <p:sldId id="321" r:id="rId96"/>
    <p:sldId id="322" r:id="rId97"/>
    <p:sldId id="323" r:id="rId98"/>
    <p:sldId id="356" r:id="rId99"/>
    <p:sldId id="324" r:id="rId100"/>
  </p:sldIdLst>
  <p:sldSz cx="9144000" cy="6858000" type="screen4x3"/>
  <p:notesSz cx="6858000" cy="9144000"/>
  <p:embeddedFontLst>
    <p:embeddedFont>
      <p:font typeface="ＭＳ Ｐゴシック" pitchFamily="34" charset="-128"/>
      <p:regular r:id="rId102"/>
    </p:embeddedFont>
    <p:embeddedFont>
      <p:font typeface="CMSY10ORIG"/>
      <p:regular r:id="rId103"/>
    </p:embeddedFont>
    <p:embeddedFont>
      <p:font typeface="CMMI10" pitchFamily="34" charset="0"/>
      <p:regular r:id="rId104"/>
    </p:embeddedFont>
    <p:embeddedFont>
      <p:font typeface="CMR7" pitchFamily="34" charset="0"/>
      <p:regular r:id="rId105"/>
    </p:embeddedFont>
    <p:embeddedFont>
      <p:font typeface="CMMI7" pitchFamily="34" charset="0"/>
      <p:regular r:id="rId106"/>
    </p:embeddedFont>
    <p:embeddedFont>
      <p:font typeface="CMSY7" pitchFamily="34" charset="0"/>
      <p:regular r:id="rId107"/>
    </p:embeddedFont>
    <p:embeddedFont>
      <p:font typeface="CMR10" pitchFamily="34" charset="0"/>
      <p:regular r:id="rId108"/>
    </p:embeddedFont>
    <p:embeddedFont>
      <p:font typeface="CMMI5" pitchFamily="34" charset="0"/>
      <p:regular r:id="rId109"/>
    </p:embeddedFont>
    <p:embeddedFont>
      <p:font typeface="CMEX10" pitchFamily="34" charset="0"/>
      <p:regular r:id="rId110"/>
    </p:embeddedFont>
    <p:embeddedFont>
      <p:font typeface="CMSY5" pitchFamily="34" charset="0"/>
      <p:regular r:id="rId111"/>
    </p:embeddedFont>
    <p:embeddedFont>
      <p:font typeface="CMR5" pitchFamily="34" charset="0"/>
      <p:regular r:id="rId112"/>
    </p:embeddedFont>
    <p:embeddedFont>
      <p:font typeface="CMSY10" pitchFamily="34" charset="0"/>
      <p:regular r:id="rId113"/>
    </p:embeddedFont>
  </p:embeddedFontLst>
  <p:custDataLst>
    <p:tags r:id="rId11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encoding="windows-1252"/>
  <p:clrMru>
    <a:srgbClr val="0000FF"/>
    <a:srgbClr val="E92323"/>
    <a:srgbClr val="000082"/>
    <a:srgbClr val="006C00"/>
    <a:srgbClr val="CD7357"/>
    <a:srgbClr val="C45C3C"/>
    <a:srgbClr val="880E0E"/>
    <a:srgbClr val="008000"/>
    <a:srgbClr val="0000AC"/>
    <a:srgbClr val="D2A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075" autoAdjust="0"/>
    <p:restoredTop sz="90669" autoAdjust="0"/>
  </p:normalViewPr>
  <p:slideViewPr>
    <p:cSldViewPr>
      <p:cViewPr>
        <p:scale>
          <a:sx n="75" d="100"/>
          <a:sy n="75" d="100"/>
        </p:scale>
        <p:origin x="-678" y="-1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theme" Target="theme/theme1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font" Target="fonts/font11.fntdata"/><Relationship Id="rId16" Type="http://schemas.openxmlformats.org/officeDocument/2006/relationships/slide" Target="slides/slide15.xml"/><Relationship Id="rId107" Type="http://schemas.openxmlformats.org/officeDocument/2006/relationships/font" Target="fonts/font6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font" Target="fonts/font1.fntdata"/><Relationship Id="rId110" Type="http://schemas.openxmlformats.org/officeDocument/2006/relationships/font" Target="fonts/font9.fntdata"/><Relationship Id="rId115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font" Target="fonts/font4.fntdata"/><Relationship Id="rId113" Type="http://schemas.openxmlformats.org/officeDocument/2006/relationships/font" Target="fonts/font12.fntdata"/><Relationship Id="rId118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font" Target="fonts/font2.fntdata"/><Relationship Id="rId108" Type="http://schemas.openxmlformats.org/officeDocument/2006/relationships/font" Target="fonts/font7.fntdata"/><Relationship Id="rId11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font" Target="fonts/font5.fntdata"/><Relationship Id="rId114" Type="http://schemas.openxmlformats.org/officeDocument/2006/relationships/tags" Target="tags/tag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font" Target="fonts/font8.fntdata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font" Target="fonts/font3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42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42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770F432-6CC4-4041-9EDC-A7160168219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B28E43-7F33-4530-A0B6-54601F18ADB7}" type="slidenum">
              <a:rPr lang="en-US"/>
              <a:pPr/>
              <a:t>1</a:t>
            </a:fld>
            <a:endParaRPr lang="en-US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186438C-79F6-479F-91FB-CDB4E7979B87}" type="slidenum">
              <a:rPr lang="en-US" smtClean="0"/>
              <a:pPr/>
              <a:t>81</a:t>
            </a:fld>
            <a:endParaRPr lang="en-US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186438C-79F6-479F-91FB-CDB4E7979B87}" type="slidenum">
              <a:rPr lang="en-US" smtClean="0"/>
              <a:pPr/>
              <a:t>82</a:t>
            </a:fld>
            <a:endParaRPr lang="en-US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3F7B96-C0FC-454E-8C8A-F7748B8F8461}" type="slidenum">
              <a:rPr lang="en-US" smtClean="0"/>
              <a:pPr/>
              <a:t>83</a:t>
            </a:fld>
            <a:endParaRPr lang="en-US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4C798E-80C9-4599-8FFC-4AEB1F54A9F6}" type="slidenum">
              <a:rPr lang="en-US" smtClean="0"/>
              <a:pPr/>
              <a:t>84</a:t>
            </a:fld>
            <a:endParaRPr lang="en-US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C43544-44A5-4779-B324-101C801AB111}" type="slidenum">
              <a:rPr lang="en-US" smtClean="0"/>
              <a:pPr/>
              <a:t>85</a:t>
            </a:fld>
            <a:endParaRPr lang="en-US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C88401-8894-47F0-BFD5-E9F3A4DF5C38}" type="slidenum">
              <a:rPr lang="en-US"/>
              <a:pPr/>
              <a:t>88</a:t>
            </a:fld>
            <a:endParaRPr lang="en-US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019877-34AE-43B8-B9EE-9513F32796CB}" type="slidenum">
              <a:rPr lang="en-US"/>
              <a:pPr/>
              <a:t>89</a:t>
            </a:fld>
            <a:endParaRPr lang="en-US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019877-34AE-43B8-B9EE-9513F32796CB}" type="slidenum">
              <a:rPr lang="en-US"/>
              <a:pPr/>
              <a:t>90</a:t>
            </a:fld>
            <a:endParaRPr lang="en-US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9FC45E-437E-4C8E-99B2-C5D77E6AE86A}" type="slidenum">
              <a:rPr lang="en-US"/>
              <a:pPr/>
              <a:t>91</a:t>
            </a:fld>
            <a:endParaRPr lang="en-US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9FC45E-437E-4C8E-99B2-C5D77E6AE86A}" type="slidenum">
              <a:rPr lang="en-US"/>
              <a:pPr/>
              <a:t>92</a:t>
            </a:fld>
            <a:endParaRPr lang="en-US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B0F5D15-45A9-4A74-AD54-9408CD99A4C0}" type="slidenum">
              <a:rPr lang="en-US"/>
              <a:pPr/>
              <a:t>32</a:t>
            </a:fld>
            <a:endParaRPr lang="en-US" dirty="0"/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* In order to learn a POS model, we just change the prototype list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9FC45E-437E-4C8E-99B2-C5D77E6AE86A}" type="slidenum">
              <a:rPr lang="en-US"/>
              <a:pPr/>
              <a:t>93</a:t>
            </a:fld>
            <a:endParaRPr lang="en-US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5CC117-E8FB-412A-A621-CEBB6DA481C9}" type="slidenum">
              <a:rPr lang="en-US"/>
              <a:pPr/>
              <a:t>33</a:t>
            </a:fld>
            <a:endParaRPr lang="en-US"/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* Two sequence examples in this talk, this is one</a:t>
            </a:r>
          </a:p>
          <a:p>
            <a:r>
              <a:rPr lang="en-US"/>
              <a:t>  </a:t>
            </a:r>
          </a:p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3674AA-74DA-424D-B63B-1FC63A67A4D6}" type="slidenum">
              <a:rPr lang="en-US" smtClean="0"/>
              <a:pPr/>
              <a:t>71</a:t>
            </a:fld>
            <a:endParaRPr lang="en-US" smtClean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F768FC-DA5D-45F5-981E-68C187E61E9F}" type="slidenum">
              <a:rPr lang="en-US" smtClean="0"/>
              <a:pPr/>
              <a:t>73</a:t>
            </a:fld>
            <a:endParaRPr lang="en-US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F6FC12-0698-4DB1-B99A-2416DF745E17}" type="slidenum">
              <a:rPr lang="en-US" smtClean="0"/>
              <a:pPr/>
              <a:t>74</a:t>
            </a:fld>
            <a:endParaRPr lang="en-US" smtClean="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847989A-49A1-4323-9640-A47337F86535}" type="slidenum">
              <a:rPr lang="en-US" smtClean="0"/>
              <a:pPr/>
              <a:t>75</a:t>
            </a:fld>
            <a:endParaRPr lang="en-US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b="1" smtClean="0"/>
              <a:t>********* We model an explicitly constructed feature-feature matrix by choosing pivots ********* </a:t>
            </a:r>
          </a:p>
          <a:p>
            <a:pPr eaLnBrk="1" hangingPunct="1"/>
            <a:endParaRPr lang="en-US" b="1" smtClean="0"/>
          </a:p>
          <a:p>
            <a:pPr eaLnBrk="1" hangingPunct="1"/>
            <a:r>
              <a:rPr lang="en-US" b="1" smtClean="0"/>
              <a:t>********* We estimate the entries of that matrix discriminatively ********* 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F768FC-DA5D-45F5-981E-68C187E61E9F}" type="slidenum">
              <a:rPr lang="en-US" smtClean="0"/>
              <a:pPr/>
              <a:t>76</a:t>
            </a:fld>
            <a:endParaRPr lang="en-US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3674AA-74DA-424D-B63B-1FC63A67A4D6}" type="slidenum">
              <a:rPr lang="en-US" smtClean="0"/>
              <a:pPr/>
              <a:t>80</a:t>
            </a:fld>
            <a:endParaRPr lang="en-US" smtClean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/>
              <a:t>Click to edit Master title style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altLang="zh-CN"/>
              <a:t>Click to edit Master subtitle style</a:t>
            </a:r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宋体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宋体" pitchFamily="2" charset="-122"/>
              </a:defRPr>
            </a:lvl1pPr>
          </a:lstStyle>
          <a:p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8D200BB-74E4-4B17-BA8D-EA9E13963FC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EA487F5-E2BB-4E45-901B-1BA508608AF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A4EDFA5-5492-4920-B553-E73A0CF4F69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AAE8D53-4661-4ECC-A8CA-05EC7D4FA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69BDC5A-518A-45D2-94A3-F9B6F071A53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F266FFC-C71D-480F-89D8-363007E6D72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30D455A-CDCA-4EED-B723-C52413E7CB7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618A923-C16C-4CF3-BE48-3EB71A422D2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0CA5DC9-5FB7-4589-8A43-617177CB9E4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title style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20486" name="Rectangle 6"/>
          <p:cNvSpPr>
            <a:spLocks noChangeArrowheads="1"/>
          </p:cNvSpPr>
          <p:nvPr userDrawn="1"/>
        </p:nvSpPr>
        <p:spPr bwMode="auto">
          <a:xfrm rot="10800000">
            <a:off x="250825" y="1219200"/>
            <a:ext cx="8588375" cy="215900"/>
          </a:xfrm>
          <a:prstGeom prst="rect">
            <a:avLst/>
          </a:prstGeom>
          <a:solidFill>
            <a:srgbClr val="8C261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72400" y="133350"/>
            <a:ext cx="1219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b="1">
                <a:cs typeface="Arial" charset="0"/>
              </a:defRPr>
            </a:lvl1pPr>
          </a:lstStyle>
          <a:p>
            <a:fld id="{3CEDE1FE-F62A-4A88-B100-068A154F408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3600">
          <a:solidFill>
            <a:srgbClr val="2D2D87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600">
          <a:solidFill>
            <a:srgbClr val="2D2D87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3600">
          <a:solidFill>
            <a:srgbClr val="2D2D87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3600">
          <a:solidFill>
            <a:srgbClr val="2D2D87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3600">
          <a:solidFill>
            <a:srgbClr val="2D2D87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rgbClr val="2D2D87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rgbClr val="2D2D87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rgbClr val="2D2D87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rgbClr val="2D2D87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tags" Target="../tags/tag9.xml"/><Relationship Id="rId7" Type="http://schemas.openxmlformats.org/officeDocument/2006/relationships/image" Target="../media/image8.png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1.xml"/><Relationship Id="rId10" Type="http://schemas.openxmlformats.org/officeDocument/2006/relationships/image" Target="../media/image11.png"/><Relationship Id="rId4" Type="http://schemas.openxmlformats.org/officeDocument/2006/relationships/tags" Target="../tags/tag10.xml"/><Relationship Id="rId9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16.xml"/><Relationship Id="rId7" Type="http://schemas.openxmlformats.org/officeDocument/2006/relationships/image" Target="../media/image14.png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18.png"/><Relationship Id="rId5" Type="http://schemas.openxmlformats.org/officeDocument/2006/relationships/tags" Target="../tags/tag18.xml"/><Relationship Id="rId10" Type="http://schemas.openxmlformats.org/officeDocument/2006/relationships/image" Target="../media/image17.png"/><Relationship Id="rId4" Type="http://schemas.openxmlformats.org/officeDocument/2006/relationships/tags" Target="../tags/tag17.xml"/><Relationship Id="rId9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tags" Target="../tags/tag22.xml"/><Relationship Id="rId7" Type="http://schemas.openxmlformats.org/officeDocument/2006/relationships/image" Target="../media/image22.png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image" Target="../media/image21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3.xml"/><Relationship Id="rId9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7" Type="http://schemas.openxmlformats.org/officeDocument/2006/relationships/image" Target="../media/image28.png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7" Type="http://schemas.openxmlformats.org/officeDocument/2006/relationships/image" Target="../media/image31.png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5" Type="http://schemas.openxmlformats.org/officeDocument/2006/relationships/image" Target="../media/image32.png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://code.google.com/p/prototype-sequence-toolkit/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13" Type="http://schemas.openxmlformats.org/officeDocument/2006/relationships/image" Target="../media/image40.png"/><Relationship Id="rId3" Type="http://schemas.openxmlformats.org/officeDocument/2006/relationships/tags" Target="../tags/tag39.xml"/><Relationship Id="rId7" Type="http://schemas.openxmlformats.org/officeDocument/2006/relationships/tags" Target="../tags/tag43.xml"/><Relationship Id="rId12" Type="http://schemas.openxmlformats.org/officeDocument/2006/relationships/image" Target="../media/image39.png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tags" Target="../tags/tag42.xml"/><Relationship Id="rId11" Type="http://schemas.openxmlformats.org/officeDocument/2006/relationships/image" Target="../media/image38.png"/><Relationship Id="rId5" Type="http://schemas.openxmlformats.org/officeDocument/2006/relationships/tags" Target="../tags/tag41.xml"/><Relationship Id="rId15" Type="http://schemas.openxmlformats.org/officeDocument/2006/relationships/image" Target="../media/image42.emf"/><Relationship Id="rId10" Type="http://schemas.openxmlformats.org/officeDocument/2006/relationships/image" Target="../media/image37.png"/><Relationship Id="rId4" Type="http://schemas.openxmlformats.org/officeDocument/2006/relationships/tags" Target="../tags/tag40.xml"/><Relationship Id="rId9" Type="http://schemas.openxmlformats.org/officeDocument/2006/relationships/image" Target="../media/image36.png"/><Relationship Id="rId14" Type="http://schemas.openxmlformats.org/officeDocument/2006/relationships/image" Target="../media/image4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7" Type="http://schemas.openxmlformats.org/officeDocument/2006/relationships/image" Target="../media/image47.png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3" Type="http://schemas.openxmlformats.org/officeDocument/2006/relationships/tags" Target="../tags/tag51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52.png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tags" Target="../tags/tag54.xml"/><Relationship Id="rId11" Type="http://schemas.openxmlformats.org/officeDocument/2006/relationships/image" Target="../media/image51.png"/><Relationship Id="rId5" Type="http://schemas.openxmlformats.org/officeDocument/2006/relationships/tags" Target="../tags/tag53.xml"/><Relationship Id="rId10" Type="http://schemas.openxmlformats.org/officeDocument/2006/relationships/image" Target="../media/image50.png"/><Relationship Id="rId4" Type="http://schemas.openxmlformats.org/officeDocument/2006/relationships/tags" Target="../tags/tag52.xml"/><Relationship Id="rId9" Type="http://schemas.openxmlformats.org/officeDocument/2006/relationships/image" Target="../media/image4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tags" Target="../tags/tag59.xml"/><Relationship Id="rId7" Type="http://schemas.openxmlformats.org/officeDocument/2006/relationships/image" Target="../media/image56.png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60.png"/><Relationship Id="rId5" Type="http://schemas.openxmlformats.org/officeDocument/2006/relationships/tags" Target="../tags/tag61.xml"/><Relationship Id="rId10" Type="http://schemas.openxmlformats.org/officeDocument/2006/relationships/image" Target="../media/image59.png"/><Relationship Id="rId4" Type="http://schemas.openxmlformats.org/officeDocument/2006/relationships/tags" Target="../tags/tag60.xml"/><Relationship Id="rId9" Type="http://schemas.openxmlformats.org/officeDocument/2006/relationships/image" Target="../media/image5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5" Type="http://schemas.openxmlformats.org/officeDocument/2006/relationships/image" Target="../media/image62.png"/><Relationship Id="rId4" Type="http://schemas.openxmlformats.org/officeDocument/2006/relationships/image" Target="../media/image61.e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tags" Target="../tags/tag66.xml"/><Relationship Id="rId7" Type="http://schemas.openxmlformats.org/officeDocument/2006/relationships/image" Target="../media/image65.png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tags" Target="../tags/tag71.xml"/><Relationship Id="rId7" Type="http://schemas.openxmlformats.org/officeDocument/2006/relationships/image" Target="../media/image68.png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72.png"/><Relationship Id="rId5" Type="http://schemas.openxmlformats.org/officeDocument/2006/relationships/tags" Target="../tags/tag73.xml"/><Relationship Id="rId10" Type="http://schemas.openxmlformats.org/officeDocument/2006/relationships/image" Target="../media/image71.png"/><Relationship Id="rId4" Type="http://schemas.openxmlformats.org/officeDocument/2006/relationships/tags" Target="../tags/tag72.xml"/><Relationship Id="rId9" Type="http://schemas.openxmlformats.org/officeDocument/2006/relationships/image" Target="../media/image70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tags" Target="../tags/tag76.xml"/><Relationship Id="rId7" Type="http://schemas.openxmlformats.org/officeDocument/2006/relationships/image" Target="../media/image77.png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image" Target="../media/image76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77.xml"/><Relationship Id="rId9" Type="http://schemas.openxmlformats.org/officeDocument/2006/relationships/image" Target="../media/image79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6" Type="http://schemas.openxmlformats.org/officeDocument/2006/relationships/image" Target="../media/image82.emf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tags" Target="../tags/tag82.xml"/><Relationship Id="rId7" Type="http://schemas.openxmlformats.org/officeDocument/2006/relationships/image" Target="../media/image84.png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image" Target="../media/image83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83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tags" Target="../tags/tag86.xml"/><Relationship Id="rId7" Type="http://schemas.openxmlformats.org/officeDocument/2006/relationships/image" Target="../media/image87.png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jpe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tags" Target="../tags/tag89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tags" Target="../tags/tag92.xml"/><Relationship Id="rId11" Type="http://schemas.openxmlformats.org/officeDocument/2006/relationships/image" Target="../media/image94.png"/><Relationship Id="rId5" Type="http://schemas.openxmlformats.org/officeDocument/2006/relationships/tags" Target="../tags/tag91.xml"/><Relationship Id="rId10" Type="http://schemas.openxmlformats.org/officeDocument/2006/relationships/image" Target="../media/image93.png"/><Relationship Id="rId4" Type="http://schemas.openxmlformats.org/officeDocument/2006/relationships/tags" Target="../tags/tag90.xml"/><Relationship Id="rId9" Type="http://schemas.openxmlformats.org/officeDocument/2006/relationships/image" Target="../media/image92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13" Type="http://schemas.openxmlformats.org/officeDocument/2006/relationships/image" Target="../media/image99.png"/><Relationship Id="rId3" Type="http://schemas.openxmlformats.org/officeDocument/2006/relationships/tags" Target="../tags/tag95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98.png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11" Type="http://schemas.openxmlformats.org/officeDocument/2006/relationships/image" Target="../media/image97.png"/><Relationship Id="rId5" Type="http://schemas.openxmlformats.org/officeDocument/2006/relationships/tags" Target="../tags/tag97.xml"/><Relationship Id="rId10" Type="http://schemas.openxmlformats.org/officeDocument/2006/relationships/image" Target="../media/image96.png"/><Relationship Id="rId4" Type="http://schemas.openxmlformats.org/officeDocument/2006/relationships/tags" Target="../tags/tag96.xml"/><Relationship Id="rId9" Type="http://schemas.openxmlformats.org/officeDocument/2006/relationships/image" Target="../media/image95.png"/><Relationship Id="rId14" Type="http://schemas.openxmlformats.org/officeDocument/2006/relationships/image" Target="../media/image100.pn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tags" Target="../tags/tag101.xml"/><Relationship Id="rId7" Type="http://schemas.openxmlformats.org/officeDocument/2006/relationships/image" Target="../media/image101.png"/><Relationship Id="rId2" Type="http://schemas.openxmlformats.org/officeDocument/2006/relationships/tags" Target="../tags/tag100.xml"/><Relationship Id="rId1" Type="http://schemas.openxmlformats.org/officeDocument/2006/relationships/tags" Target="../tags/tag99.xml"/><Relationship Id="rId6" Type="http://schemas.openxmlformats.org/officeDocument/2006/relationships/image" Target="../media/image91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notesSlide" Target="../notesSlides/notesSlide8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4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5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tags" Target="../tags/tag108.xml"/><Relationship Id="rId7" Type="http://schemas.openxmlformats.org/officeDocument/2006/relationships/image" Target="../media/image108.png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07.png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9.xml"/><Relationship Id="rId4" Type="http://schemas.openxmlformats.org/officeDocument/2006/relationships/image" Target="../media/image110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Microsoft_Office_Excel_97-2003_Worksheet1.xls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5.xml"/><Relationship Id="rId3" Type="http://schemas.openxmlformats.org/officeDocument/2006/relationships/tags" Target="../tags/tag112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115.png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6" Type="http://schemas.openxmlformats.org/officeDocument/2006/relationships/tags" Target="../tags/tag115.xml"/><Relationship Id="rId11" Type="http://schemas.openxmlformats.org/officeDocument/2006/relationships/image" Target="../media/image114.png"/><Relationship Id="rId5" Type="http://schemas.openxmlformats.org/officeDocument/2006/relationships/tags" Target="../tags/tag114.xml"/><Relationship Id="rId10" Type="http://schemas.openxmlformats.org/officeDocument/2006/relationships/image" Target="../media/image113.png"/><Relationship Id="rId4" Type="http://schemas.openxmlformats.org/officeDocument/2006/relationships/tags" Target="../tags/tag113.xml"/><Relationship Id="rId9" Type="http://schemas.openxmlformats.org/officeDocument/2006/relationships/image" Target="../media/image112.pn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13" Type="http://schemas.openxmlformats.org/officeDocument/2006/relationships/image" Target="../media/image119.png"/><Relationship Id="rId3" Type="http://schemas.openxmlformats.org/officeDocument/2006/relationships/tags" Target="../tags/tag118.xml"/><Relationship Id="rId7" Type="http://schemas.openxmlformats.org/officeDocument/2006/relationships/tags" Target="../tags/tag122.xml"/><Relationship Id="rId12" Type="http://schemas.openxmlformats.org/officeDocument/2006/relationships/image" Target="../media/image118.png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6" Type="http://schemas.openxmlformats.org/officeDocument/2006/relationships/tags" Target="../tags/tag121.xml"/><Relationship Id="rId11" Type="http://schemas.openxmlformats.org/officeDocument/2006/relationships/image" Target="../media/image117.png"/><Relationship Id="rId5" Type="http://schemas.openxmlformats.org/officeDocument/2006/relationships/tags" Target="../tags/tag120.xml"/><Relationship Id="rId15" Type="http://schemas.openxmlformats.org/officeDocument/2006/relationships/image" Target="../media/image121.png"/><Relationship Id="rId10" Type="http://schemas.openxmlformats.org/officeDocument/2006/relationships/image" Target="../media/image116.png"/><Relationship Id="rId4" Type="http://schemas.openxmlformats.org/officeDocument/2006/relationships/tags" Target="../tags/tag119.xml"/><Relationship Id="rId9" Type="http://schemas.openxmlformats.org/officeDocument/2006/relationships/notesSlide" Target="../notesSlides/notesSlide16.xml"/><Relationship Id="rId14" Type="http://schemas.openxmlformats.org/officeDocument/2006/relationships/image" Target="../media/image1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4.xml"/><Relationship Id="rId7" Type="http://schemas.openxmlformats.org/officeDocument/2006/relationships/image" Target="../media/image3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7.png"/><Relationship Id="rId5" Type="http://schemas.openxmlformats.org/officeDocument/2006/relationships/tags" Target="../tags/tag6.xml"/><Relationship Id="rId10" Type="http://schemas.openxmlformats.org/officeDocument/2006/relationships/image" Target="../media/image6.png"/><Relationship Id="rId4" Type="http://schemas.openxmlformats.org/officeDocument/2006/relationships/tags" Target="../tags/tag5.xml"/><Relationship Id="rId9" Type="http://schemas.openxmlformats.org/officeDocument/2006/relationships/image" Target="../media/image5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4.xml"/><Relationship Id="rId1" Type="http://schemas.openxmlformats.org/officeDocument/2006/relationships/tags" Target="../tags/tag123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notesSlide" Target="../notesSlides/notesSlide1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5.xml"/><Relationship Id="rId4" Type="http://schemas.openxmlformats.org/officeDocument/2006/relationships/image" Target="../media/image124.png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3" Type="http://schemas.openxmlformats.org/officeDocument/2006/relationships/tags" Target="../tags/tag128.xml"/><Relationship Id="rId7" Type="http://schemas.openxmlformats.org/officeDocument/2006/relationships/image" Target="../media/image125.png"/><Relationship Id="rId2" Type="http://schemas.openxmlformats.org/officeDocument/2006/relationships/tags" Target="../tags/tag127.xml"/><Relationship Id="rId1" Type="http://schemas.openxmlformats.org/officeDocument/2006/relationships/tags" Target="../tags/tag126.xml"/><Relationship Id="rId6" Type="http://schemas.openxmlformats.org/officeDocument/2006/relationships/notesSlide" Target="../notesSlides/notesSlide19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28.png"/><Relationship Id="rId4" Type="http://schemas.openxmlformats.org/officeDocument/2006/relationships/tags" Target="../tags/tag129.xml"/><Relationship Id="rId9" Type="http://schemas.openxmlformats.org/officeDocument/2006/relationships/image" Target="../media/image127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0.xml"/><Relationship Id="rId4" Type="http://schemas.openxmlformats.org/officeDocument/2006/relationships/image" Target="../media/image129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1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2819400"/>
            <a:ext cx="7772400" cy="1470025"/>
          </a:xfrm>
        </p:spPr>
        <p:txBody>
          <a:bodyPr/>
          <a:lstStyle/>
          <a:p>
            <a:r>
              <a:rPr lang="en-US" b="1" dirty="0" smtClean="0">
                <a:solidFill>
                  <a:srgbClr val="880E0E"/>
                </a:solidFill>
              </a:rPr>
              <a:t>ACL 2008:  Semi-supervised Learning Tutorial</a:t>
            </a:r>
            <a:endParaRPr lang="en-US" b="1" dirty="0">
              <a:solidFill>
                <a:srgbClr val="880E0E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4800600"/>
            <a:ext cx="8610600" cy="1295400"/>
          </a:xfrm>
        </p:spPr>
        <p:txBody>
          <a:bodyPr/>
          <a:lstStyle/>
          <a:p>
            <a:r>
              <a:rPr lang="en-US" sz="3600" dirty="0"/>
              <a:t>John </a:t>
            </a:r>
            <a:r>
              <a:rPr lang="en-US" sz="3600" dirty="0" smtClean="0"/>
              <a:t>Blitzer and </a:t>
            </a:r>
            <a:r>
              <a:rPr lang="en-US" sz="3600" dirty="0" err="1" smtClean="0"/>
              <a:t>Xiaojin</a:t>
            </a:r>
            <a:r>
              <a:rPr lang="en-US" sz="3600" dirty="0" smtClean="0"/>
              <a:t> Zhu</a:t>
            </a:r>
          </a:p>
          <a:p>
            <a:r>
              <a:rPr lang="en-US" sz="3600" u="sng" dirty="0" smtClean="0">
                <a:solidFill>
                  <a:srgbClr val="0000FF"/>
                </a:solidFill>
              </a:rPr>
              <a:t>http://ssl-acl08.wikidot.com</a:t>
            </a:r>
            <a:endParaRPr lang="en-US" sz="3600" u="sng" dirty="0">
              <a:solidFill>
                <a:srgbClr val="0000FF"/>
              </a:solidFill>
            </a:endParaRPr>
          </a:p>
        </p:txBody>
      </p:sp>
      <p:pic>
        <p:nvPicPr>
          <p:cNvPr id="5" name="Picture 7" descr="MSRChineseLogo_Blac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228600"/>
            <a:ext cx="23368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UW_medium_logo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400" y="152400"/>
            <a:ext cx="1905000" cy="190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Bootstrapping: 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98637"/>
            <a:ext cx="8229600" cy="4525963"/>
          </a:xfrm>
        </p:spPr>
        <p:txBody>
          <a:bodyPr/>
          <a:lstStyle/>
          <a:p>
            <a:pPr>
              <a:spcBef>
                <a:spcPts val="4500"/>
              </a:spcBef>
            </a:pPr>
            <a:r>
              <a:rPr lang="en-US" dirty="0" smtClean="0"/>
              <a:t>The general bootstrapping procedure</a:t>
            </a:r>
          </a:p>
          <a:p>
            <a:pPr>
              <a:spcBef>
                <a:spcPts val="4500"/>
              </a:spcBef>
            </a:pPr>
            <a:r>
              <a:rPr lang="en-US" dirty="0" smtClean="0">
                <a:solidFill>
                  <a:srgbClr val="000082"/>
                </a:solidFill>
              </a:rPr>
              <a:t>Co-training and co-boosting</a:t>
            </a:r>
          </a:p>
          <a:p>
            <a:pPr>
              <a:spcBef>
                <a:spcPts val="4500"/>
              </a:spcBef>
            </a:pPr>
            <a:r>
              <a:rPr lang="en-US" dirty="0" smtClean="0"/>
              <a:t>Applications to entity classification and entity-attribute extraction</a:t>
            </a:r>
          </a:p>
          <a:p>
            <a:pPr>
              <a:spcBef>
                <a:spcPts val="4500"/>
              </a:spcBef>
            </a:pPr>
            <a:r>
              <a:rPr lang="en-US" dirty="0" smtClean="0">
                <a:solidFill>
                  <a:srgbClr val="880E0E"/>
                </a:solidFill>
              </a:rPr>
              <a:t>SSL with latent variables, prototype learning and applications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04800" y="4615542"/>
            <a:ext cx="7924800" cy="19812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381000" y="3505200"/>
            <a:ext cx="7924800" cy="685800"/>
          </a:xfrm>
          <a:prstGeom prst="roundRect">
            <a:avLst/>
          </a:prstGeom>
          <a:solidFill>
            <a:srgbClr val="CD7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304800" y="1582056"/>
            <a:ext cx="8001000" cy="16002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Bootstrapping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7"/>
            <a:ext cx="8229600" cy="4525963"/>
          </a:xfrm>
        </p:spPr>
        <p:txBody>
          <a:bodyPr/>
          <a:lstStyle/>
          <a:p>
            <a:r>
              <a:rPr lang="en-US" sz="2800" dirty="0" smtClean="0"/>
              <a:t>On labeled data, minimize error</a:t>
            </a:r>
          </a:p>
          <a:p>
            <a:r>
              <a:rPr lang="en-US" sz="2800" dirty="0" smtClean="0"/>
              <a:t>On unlabeled data, minimize a proxy for error derived from the current model</a:t>
            </a:r>
          </a:p>
          <a:p>
            <a:endParaRPr lang="en-US" sz="2800" dirty="0" smtClean="0"/>
          </a:p>
          <a:p>
            <a:r>
              <a:rPr lang="en-US" sz="2800" dirty="0" smtClean="0"/>
              <a:t>Most semi-supervised learning models in NLP</a:t>
            </a:r>
          </a:p>
          <a:p>
            <a:endParaRPr lang="en-US" sz="2800" dirty="0" smtClean="0"/>
          </a:p>
          <a:p>
            <a:pPr marL="514350" indent="-514350">
              <a:buFont typeface="+mj-lt"/>
              <a:buAutoNum type="arabicParenR"/>
            </a:pPr>
            <a:r>
              <a:rPr lang="en-US" sz="2800" dirty="0" smtClean="0"/>
              <a:t>Train model on labeled data</a:t>
            </a:r>
          </a:p>
          <a:p>
            <a:pPr marL="514350" indent="-514350">
              <a:buFont typeface="+mj-lt"/>
              <a:buAutoNum type="arabicParenR"/>
            </a:pPr>
            <a:r>
              <a:rPr lang="en-US" sz="2800" dirty="0" smtClean="0"/>
              <a:t>Repeat until converged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sz="2400" dirty="0" smtClean="0"/>
              <a:t>Label unlabeled data with current model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sz="2400" dirty="0" smtClean="0"/>
              <a:t>Retrain model on unlabeled data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 to named entities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1"/>
            <a:ext cx="8229600" cy="2286000"/>
          </a:xfrm>
        </p:spPr>
        <p:txBody>
          <a:bodyPr/>
          <a:lstStyle/>
          <a:p>
            <a:r>
              <a:rPr lang="en-US" sz="2200" dirty="0" smtClean="0"/>
              <a:t>Naïve Bayes model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pPr>
              <a:spcBef>
                <a:spcPts val="3000"/>
              </a:spcBef>
            </a:pPr>
            <a:r>
              <a:rPr lang="en-US" sz="2200" dirty="0" smtClean="0"/>
              <a:t>Parameters estimated from counts </a:t>
            </a:r>
            <a:endParaRPr lang="en-US" sz="2200" dirty="0"/>
          </a:p>
        </p:txBody>
      </p:sp>
      <p:pic>
        <p:nvPicPr>
          <p:cNvPr id="26" name="Picture 25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 bwMode="auto">
          <a:xfrm>
            <a:off x="3581400" y="1506684"/>
            <a:ext cx="3794036" cy="371884"/>
          </a:xfrm>
          <a:prstGeom prst="rect">
            <a:avLst/>
          </a:prstGeom>
          <a:noFill/>
          <a:ln/>
          <a:effectLst/>
        </p:spPr>
      </p:pic>
      <p:sp>
        <p:nvSpPr>
          <p:cNvPr id="15" name="Oval 14"/>
          <p:cNvSpPr/>
          <p:nvPr/>
        </p:nvSpPr>
        <p:spPr>
          <a:xfrm>
            <a:off x="6400800" y="1497568"/>
            <a:ext cx="457200" cy="381000"/>
          </a:xfrm>
          <a:prstGeom prst="ellipse">
            <a:avLst/>
          </a:prstGeom>
          <a:noFill/>
          <a:ln>
            <a:solidFill>
              <a:srgbClr val="006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6C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124200" y="2286000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6C00"/>
                </a:solidFill>
              </a:rPr>
              <a:t>Features:  &lt;left word = “Mr.”&gt;</a:t>
            </a:r>
            <a:endParaRPr lang="en-US" dirty="0">
              <a:solidFill>
                <a:srgbClr val="006C00"/>
              </a:solidFill>
            </a:endParaRPr>
          </a:p>
        </p:txBody>
      </p:sp>
      <p:cxnSp>
        <p:nvCxnSpPr>
          <p:cNvPr id="18" name="Straight Arrow Connector 17"/>
          <p:cNvCxnSpPr>
            <a:stCxn id="15" idx="4"/>
            <a:endCxn id="16" idx="0"/>
          </p:cNvCxnSpPr>
          <p:nvPr/>
        </p:nvCxnSpPr>
        <p:spPr>
          <a:xfrm rot="5400000">
            <a:off x="5568434" y="1225034"/>
            <a:ext cx="407432" cy="1714500"/>
          </a:xfrm>
          <a:prstGeom prst="straightConnector1">
            <a:avLst/>
          </a:prstGeom>
          <a:ln w="25400">
            <a:solidFill>
              <a:srgbClr val="006C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781800" y="22860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880E0E"/>
                </a:solidFill>
              </a:rPr>
              <a:t>Label:  “Person”</a:t>
            </a:r>
            <a:endParaRPr lang="en-US" dirty="0">
              <a:solidFill>
                <a:srgbClr val="880E0E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6997700" y="1497568"/>
            <a:ext cx="381000" cy="381000"/>
          </a:xfrm>
          <a:prstGeom prst="ellipse">
            <a:avLst/>
          </a:prstGeom>
          <a:noFill/>
          <a:ln>
            <a:solidFill>
              <a:srgbClr val="880E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3" name="Straight Arrow Connector 22"/>
          <p:cNvCxnSpPr>
            <a:stCxn id="22" idx="4"/>
            <a:endCxn id="21" idx="0"/>
          </p:cNvCxnSpPr>
          <p:nvPr/>
        </p:nvCxnSpPr>
        <p:spPr>
          <a:xfrm rot="16200000" flipH="1">
            <a:off x="7238484" y="1828284"/>
            <a:ext cx="407432" cy="508000"/>
          </a:xfrm>
          <a:prstGeom prst="straightConnector1">
            <a:avLst/>
          </a:prstGeom>
          <a:ln w="25400">
            <a:solidFill>
              <a:srgbClr val="880E0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 bwMode="auto">
          <a:xfrm>
            <a:off x="5334000" y="3084119"/>
            <a:ext cx="907599" cy="332181"/>
          </a:xfrm>
          <a:prstGeom prst="rect">
            <a:avLst/>
          </a:prstGeom>
          <a:noFill/>
          <a:ln/>
          <a:effectLst/>
        </p:spPr>
      </p:pic>
      <p:pic>
        <p:nvPicPr>
          <p:cNvPr id="38" name="Picture 37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 bwMode="auto">
          <a:xfrm>
            <a:off x="6324600" y="4953000"/>
            <a:ext cx="2743200" cy="281551"/>
          </a:xfrm>
          <a:prstGeom prst="rect">
            <a:avLst/>
          </a:prstGeom>
          <a:noFill/>
          <a:ln/>
          <a:effectLst/>
        </p:spPr>
      </p:pic>
      <p:pic>
        <p:nvPicPr>
          <p:cNvPr id="42" name="Picture 41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 bwMode="auto">
          <a:xfrm>
            <a:off x="6306553" y="6259405"/>
            <a:ext cx="2367547" cy="242995"/>
          </a:xfrm>
          <a:prstGeom prst="rect">
            <a:avLst/>
          </a:prstGeom>
          <a:noFill/>
          <a:ln/>
          <a:effectLst/>
        </p:spPr>
      </p:pic>
      <p:pic>
        <p:nvPicPr>
          <p:cNvPr id="44" name="Picture 43" descr="TP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 bwMode="auto">
          <a:xfrm>
            <a:off x="6324600" y="5943600"/>
            <a:ext cx="2743200" cy="239050"/>
          </a:xfrm>
          <a:prstGeom prst="rect">
            <a:avLst/>
          </a:prstGeom>
          <a:noFill/>
          <a:ln/>
          <a:effectLst/>
        </p:spPr>
      </p:pic>
      <p:sp>
        <p:nvSpPr>
          <p:cNvPr id="17" name="TextBox 16"/>
          <p:cNvSpPr txBox="1"/>
          <p:nvPr/>
        </p:nvSpPr>
        <p:spPr>
          <a:xfrm>
            <a:off x="152400" y="4267200"/>
            <a:ext cx="3048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en-US" sz="2400" b="1" dirty="0" smtClean="0"/>
              <a:t>Bootstrapping step</a:t>
            </a:r>
          </a:p>
          <a:p>
            <a:pPr fontAlgn="t"/>
            <a:endParaRPr lang="en-US" dirty="0" smtClean="0"/>
          </a:p>
          <a:p>
            <a:pPr fontAlgn="t"/>
            <a:r>
              <a:rPr lang="en-US" dirty="0" smtClean="0"/>
              <a:t>Estimate parameters</a:t>
            </a:r>
          </a:p>
          <a:p>
            <a:pPr fontAlgn="auto"/>
            <a:endParaRPr lang="en-US" dirty="0" smtClean="0"/>
          </a:p>
          <a:p>
            <a:pPr fontAlgn="t"/>
            <a:r>
              <a:rPr lang="en-US" dirty="0" smtClean="0"/>
              <a:t>Label unlabeled data</a:t>
            </a:r>
          </a:p>
          <a:p>
            <a:pPr fontAlgn="t"/>
            <a:endParaRPr lang="en-US" dirty="0" smtClean="0"/>
          </a:p>
          <a:p>
            <a:pPr fontAlgn="t"/>
            <a:r>
              <a:rPr lang="en-US" dirty="0" smtClean="0"/>
              <a:t>Retrain model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514600" y="4267200"/>
            <a:ext cx="3657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en-US" sz="2400" b="1" dirty="0" smtClean="0">
                <a:solidFill>
                  <a:srgbClr val="000082"/>
                </a:solidFill>
              </a:rPr>
              <a:t>      Data</a:t>
            </a:r>
          </a:p>
          <a:p>
            <a:pPr algn="ctr" fontAlgn="t"/>
            <a:endParaRPr lang="en-US" dirty="0" smtClean="0">
              <a:solidFill>
                <a:srgbClr val="000082"/>
              </a:solidFill>
            </a:endParaRPr>
          </a:p>
          <a:p>
            <a:pPr algn="ctr" fontAlgn="t"/>
            <a:r>
              <a:rPr lang="en-US" dirty="0" smtClean="0">
                <a:solidFill>
                  <a:srgbClr val="000082"/>
                </a:solidFill>
              </a:rPr>
              <a:t>Says Mr. </a:t>
            </a:r>
            <a:r>
              <a:rPr lang="en-US" b="1" u="sng" dirty="0" smtClean="0">
                <a:solidFill>
                  <a:srgbClr val="000082"/>
                </a:solidFill>
              </a:rPr>
              <a:t>Cooper</a:t>
            </a:r>
            <a:r>
              <a:rPr lang="en-US" dirty="0" smtClean="0">
                <a:solidFill>
                  <a:srgbClr val="000082"/>
                </a:solidFill>
              </a:rPr>
              <a:t>, vice president</a:t>
            </a:r>
          </a:p>
          <a:p>
            <a:pPr algn="ctr" fontAlgn="auto"/>
            <a:endParaRPr lang="en-US" dirty="0" smtClean="0">
              <a:solidFill>
                <a:srgbClr val="000082"/>
              </a:solidFill>
            </a:endParaRPr>
          </a:p>
          <a:p>
            <a:pPr algn="ctr" fontAlgn="t"/>
            <a:r>
              <a:rPr lang="en-US" dirty="0" smtClean="0">
                <a:solidFill>
                  <a:srgbClr val="000082"/>
                </a:solidFill>
              </a:rPr>
              <a:t>Mr. </a:t>
            </a:r>
            <a:r>
              <a:rPr lang="en-US" b="1" u="sng" dirty="0" smtClean="0">
                <a:solidFill>
                  <a:srgbClr val="000082"/>
                </a:solidFill>
              </a:rPr>
              <a:t>Balmer</a:t>
            </a:r>
            <a:r>
              <a:rPr lang="en-US" dirty="0" smtClean="0">
                <a:solidFill>
                  <a:srgbClr val="000082"/>
                </a:solidFill>
              </a:rPr>
              <a:t> has already faxed</a:t>
            </a:r>
          </a:p>
          <a:p>
            <a:pPr algn="ctr" fontAlgn="t"/>
            <a:endParaRPr lang="en-US" dirty="0" smtClean="0">
              <a:solidFill>
                <a:srgbClr val="000082"/>
              </a:solidFill>
            </a:endParaRPr>
          </a:p>
          <a:p>
            <a:pPr algn="ctr" fontAlgn="t"/>
            <a:r>
              <a:rPr lang="en-US" dirty="0" smtClean="0">
                <a:solidFill>
                  <a:srgbClr val="000082"/>
                </a:solidFill>
              </a:rPr>
              <a:t>Mr. </a:t>
            </a:r>
            <a:r>
              <a:rPr lang="en-US" b="1" u="sng" dirty="0" smtClean="0">
                <a:solidFill>
                  <a:srgbClr val="000082"/>
                </a:solidFill>
              </a:rPr>
              <a:t>Balmer</a:t>
            </a:r>
            <a:r>
              <a:rPr lang="en-US" dirty="0" smtClean="0">
                <a:solidFill>
                  <a:srgbClr val="000082"/>
                </a:solidFill>
              </a:rPr>
              <a:t> has already faxed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19800" y="4267200"/>
            <a:ext cx="2895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en-US" sz="2400" b="1" dirty="0" smtClean="0">
                <a:solidFill>
                  <a:srgbClr val="FF0000"/>
                </a:solidFill>
              </a:rPr>
              <a:t>Update action</a:t>
            </a:r>
          </a:p>
          <a:p>
            <a:pPr algn="ctr" fontAlgn="t"/>
            <a:endParaRPr lang="en-US" dirty="0" smtClean="0">
              <a:solidFill>
                <a:srgbClr val="000082"/>
              </a:solidFill>
            </a:endParaRPr>
          </a:p>
          <a:p>
            <a:pPr algn="ctr" fontAlgn="auto"/>
            <a:endParaRPr lang="en-US" dirty="0" smtClean="0">
              <a:solidFill>
                <a:srgbClr val="000082"/>
              </a:solidFill>
            </a:endParaRPr>
          </a:p>
          <a:p>
            <a:pPr algn="ctr" fontAlgn="t"/>
            <a:endParaRPr lang="en-US" dirty="0" smtClean="0">
              <a:solidFill>
                <a:srgbClr val="000082"/>
              </a:solidFill>
            </a:endParaRPr>
          </a:p>
          <a:p>
            <a:pPr algn="ctr" fontAlgn="t"/>
            <a:r>
              <a:rPr lang="en-US" dirty="0" smtClean="0">
                <a:solidFill>
                  <a:srgbClr val="FF0000"/>
                </a:solidFill>
              </a:rPr>
              <a:t>Label </a:t>
            </a:r>
            <a:r>
              <a:rPr lang="en-US" b="1" u="sng" dirty="0" smtClean="0">
                <a:solidFill>
                  <a:srgbClr val="FF0000"/>
                </a:solidFill>
              </a:rPr>
              <a:t>Balmer</a:t>
            </a:r>
            <a:r>
              <a:rPr lang="en-US" dirty="0" smtClean="0">
                <a:solidFill>
                  <a:srgbClr val="FF0000"/>
                </a:solidFill>
              </a:rPr>
              <a:t> “Person”</a:t>
            </a:r>
          </a:p>
        </p:txBody>
      </p:sp>
      <p:cxnSp>
        <p:nvCxnSpPr>
          <p:cNvPr id="25" name="Straight Connector 24"/>
          <p:cNvCxnSpPr/>
          <p:nvPr/>
        </p:nvCxnSpPr>
        <p:spPr>
          <a:xfrm>
            <a:off x="0" y="4724400"/>
            <a:ext cx="9144000" cy="1588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21" grpId="0"/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304800" y="4419600"/>
            <a:ext cx="8686800" cy="21971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304800" y="1600200"/>
            <a:ext cx="8610600" cy="2590800"/>
          </a:xfrm>
          <a:prstGeom prst="roundRect">
            <a:avLst/>
          </a:prstGeom>
          <a:solidFill>
            <a:srgbClr val="CD7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763000" cy="1143000"/>
          </a:xfrm>
        </p:spPr>
        <p:txBody>
          <a:bodyPr/>
          <a:lstStyle/>
          <a:p>
            <a:r>
              <a:rPr lang="en-US" dirty="0" smtClean="0"/>
              <a:t>Bootstrapping folk wisdom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458200" cy="4525963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sz="2800" b="1" dirty="0" smtClean="0">
                <a:solidFill>
                  <a:srgbClr val="002060"/>
                </a:solidFill>
              </a:rPr>
              <a:t>Bootstrapping works better for generative models than for discriminative models</a:t>
            </a:r>
          </a:p>
          <a:p>
            <a:pPr lvl="1">
              <a:lnSpc>
                <a:spcPct val="110000"/>
              </a:lnSpc>
              <a:spcBef>
                <a:spcPts val="1000"/>
              </a:spcBef>
            </a:pPr>
            <a:r>
              <a:rPr lang="en-US" sz="2400" b="1" dirty="0" smtClean="0"/>
              <a:t>Discriminative models can overfit some features</a:t>
            </a:r>
          </a:p>
          <a:p>
            <a:pPr lvl="1">
              <a:lnSpc>
                <a:spcPct val="110000"/>
              </a:lnSpc>
              <a:spcBef>
                <a:spcPts val="1000"/>
              </a:spcBef>
            </a:pPr>
            <a:r>
              <a:rPr lang="en-US" sz="2400" b="1" dirty="0" smtClean="0"/>
              <a:t>Generative models are forced to assign probability mass to all features with some count </a:t>
            </a:r>
            <a:endParaRPr lang="en-US" sz="2400" dirty="0" smtClean="0"/>
          </a:p>
          <a:p>
            <a:pPr lvl="1">
              <a:lnSpc>
                <a:spcPct val="110000"/>
              </a:lnSpc>
              <a:spcBef>
                <a:spcPts val="0"/>
              </a:spcBef>
              <a:buNone/>
            </a:pPr>
            <a:endParaRPr lang="en-US" sz="2400" dirty="0" smtClean="0"/>
          </a:p>
          <a:p>
            <a:pPr>
              <a:lnSpc>
                <a:spcPct val="110000"/>
              </a:lnSpc>
            </a:pPr>
            <a:r>
              <a:rPr lang="en-US" sz="2800" b="1" dirty="0" smtClean="0">
                <a:solidFill>
                  <a:srgbClr val="008000"/>
                </a:solidFill>
              </a:rPr>
              <a:t>Bootstrapping works better when the naïve Bayes assumption is stronger</a:t>
            </a:r>
          </a:p>
          <a:p>
            <a:pPr lvl="1">
              <a:lnSpc>
                <a:spcPct val="110000"/>
              </a:lnSpc>
              <a:spcBef>
                <a:spcPts val="1000"/>
              </a:spcBef>
            </a:pPr>
            <a:r>
              <a:rPr lang="en-US" sz="2400" b="1" dirty="0" smtClean="0"/>
              <a:t>“Mr.” is not predictive of “Balmer” if we know the entity is a person</a:t>
            </a:r>
          </a:p>
        </p:txBody>
      </p:sp>
      <p:pic>
        <p:nvPicPr>
          <p:cNvPr id="12" name="Picture 11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 bwMode="auto">
          <a:xfrm>
            <a:off x="6858000" y="3757564"/>
            <a:ext cx="907609" cy="332184"/>
          </a:xfrm>
          <a:prstGeom prst="rect">
            <a:avLst/>
          </a:prstGeom>
          <a:noFill/>
          <a:ln/>
          <a:effectLst/>
        </p:spPr>
      </p:pic>
      <p:pic>
        <p:nvPicPr>
          <p:cNvPr id="15" name="Picture 14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 bwMode="auto">
          <a:xfrm>
            <a:off x="3963444" y="6091465"/>
            <a:ext cx="4009339" cy="373009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views and co-training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8534400" cy="5105400"/>
          </a:xfrm>
        </p:spPr>
        <p:txBody>
          <a:bodyPr/>
          <a:lstStyle/>
          <a:p>
            <a:pPr>
              <a:spcBef>
                <a:spcPts val="1500"/>
              </a:spcBef>
            </a:pPr>
            <a:r>
              <a:rPr lang="en-US" b="1" dirty="0" smtClean="0"/>
              <a:t>Make bootstrapping folk wisdom explicit</a:t>
            </a:r>
          </a:p>
          <a:p>
            <a:pPr lvl="1">
              <a:spcBef>
                <a:spcPts val="1500"/>
              </a:spcBef>
            </a:pPr>
            <a:r>
              <a:rPr lang="en-US" dirty="0" smtClean="0">
                <a:solidFill>
                  <a:srgbClr val="FF00FF"/>
                </a:solidFill>
              </a:rPr>
              <a:t>There are two views of a problem. </a:t>
            </a:r>
          </a:p>
          <a:p>
            <a:pPr lvl="1">
              <a:spcBef>
                <a:spcPts val="1500"/>
              </a:spcBef>
            </a:pPr>
            <a:r>
              <a:rPr lang="en-US" dirty="0" smtClean="0"/>
              <a:t>Assume each view is sufficient to do good classification</a:t>
            </a:r>
          </a:p>
          <a:p>
            <a:pPr>
              <a:spcBef>
                <a:spcPts val="4500"/>
              </a:spcBef>
            </a:pPr>
            <a:r>
              <a:rPr lang="en-US" b="1" dirty="0" smtClean="0">
                <a:solidFill>
                  <a:srgbClr val="006C00"/>
                </a:solidFill>
              </a:rPr>
              <a:t>Named Entity Classification (NEC)</a:t>
            </a:r>
          </a:p>
          <a:p>
            <a:pPr lvl="1">
              <a:spcBef>
                <a:spcPts val="1500"/>
              </a:spcBef>
            </a:pPr>
            <a:r>
              <a:rPr lang="en-US" dirty="0" smtClean="0"/>
              <a:t>2 views:  </a:t>
            </a:r>
            <a:r>
              <a:rPr lang="en-US" dirty="0" smtClean="0">
                <a:solidFill>
                  <a:srgbClr val="880E0E"/>
                </a:solidFill>
              </a:rPr>
              <a:t>Context</a:t>
            </a:r>
            <a:r>
              <a:rPr lang="en-US" dirty="0" smtClean="0">
                <a:solidFill>
                  <a:srgbClr val="000082"/>
                </a:solidFill>
              </a:rPr>
              <a:t> </a:t>
            </a:r>
            <a:r>
              <a:rPr lang="en-US" dirty="0" smtClean="0"/>
              <a:t>vs. </a:t>
            </a:r>
            <a:r>
              <a:rPr lang="en-US" dirty="0" smtClean="0">
                <a:solidFill>
                  <a:srgbClr val="000082"/>
                </a:solidFill>
              </a:rPr>
              <a:t>Content</a:t>
            </a:r>
          </a:p>
          <a:p>
            <a:pPr lvl="1">
              <a:spcBef>
                <a:spcPts val="1500"/>
              </a:spcBef>
            </a:pPr>
            <a:r>
              <a:rPr lang="en-US" dirty="0" smtClean="0">
                <a:solidFill>
                  <a:srgbClr val="880E0E"/>
                </a:solidFill>
              </a:rPr>
              <a:t>says Mr.</a:t>
            </a:r>
            <a:r>
              <a:rPr lang="en-US" dirty="0" smtClean="0">
                <a:solidFill>
                  <a:srgbClr val="000082"/>
                </a:solidFill>
              </a:rPr>
              <a:t> Cooper, </a:t>
            </a:r>
            <a:r>
              <a:rPr lang="en-US" dirty="0" smtClean="0">
                <a:solidFill>
                  <a:srgbClr val="880E0E"/>
                </a:solidFill>
              </a:rPr>
              <a:t>a vice president of . . .</a:t>
            </a:r>
            <a:endParaRPr lang="en-US" b="1" dirty="0" smtClean="0">
              <a:solidFill>
                <a:srgbClr val="006C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04800" y="4705352"/>
            <a:ext cx="8229600" cy="11430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323848" y="3133728"/>
            <a:ext cx="8286752" cy="990600"/>
          </a:xfrm>
          <a:prstGeom prst="roundRect">
            <a:avLst/>
          </a:prstGeom>
          <a:solidFill>
            <a:srgbClr val="CD7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304800" y="1828800"/>
            <a:ext cx="8077200" cy="8382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co-training procedure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93900"/>
            <a:ext cx="8305800" cy="4178300"/>
          </a:xfrm>
        </p:spPr>
        <p:txBody>
          <a:bodyPr/>
          <a:lstStyle/>
          <a:p>
            <a:pPr>
              <a:spcBef>
                <a:spcPts val="6000"/>
              </a:spcBef>
            </a:pPr>
            <a:r>
              <a:rPr lang="en-US" sz="2800" b="1" dirty="0" smtClean="0"/>
              <a:t>On labeled data, maximize accuracy </a:t>
            </a:r>
          </a:p>
          <a:p>
            <a:pPr>
              <a:spcBef>
                <a:spcPts val="6000"/>
              </a:spcBef>
            </a:pPr>
            <a:r>
              <a:rPr lang="en-US" sz="2800" b="1" dirty="0" smtClean="0"/>
              <a:t>On unlabeled data, constrain models from different views to agree with one another</a:t>
            </a:r>
          </a:p>
          <a:p>
            <a:pPr>
              <a:spcBef>
                <a:spcPts val="6000"/>
              </a:spcBef>
            </a:pPr>
            <a:r>
              <a:rPr lang="en-US" sz="2800" b="1" dirty="0" smtClean="0"/>
              <a:t>With multiple views, any supervised learning algorithm can be co-trained</a:t>
            </a:r>
            <a:endParaRPr lang="en-US" sz="2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 bwMode="auto">
          <a:xfrm>
            <a:off x="4762500" y="4318417"/>
            <a:ext cx="663623" cy="317083"/>
          </a:xfrm>
          <a:prstGeom prst="rect">
            <a:avLst/>
          </a:prstGeom>
          <a:noFill/>
          <a:ln/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28600"/>
            <a:ext cx="8915400" cy="1143000"/>
          </a:xfrm>
        </p:spPr>
        <p:txBody>
          <a:bodyPr/>
          <a:lstStyle/>
          <a:p>
            <a:r>
              <a:rPr lang="en-US" dirty="0" smtClean="0"/>
              <a:t>Co-boosting for named entity classification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6200" y="2560637"/>
            <a:ext cx="8458200" cy="3916363"/>
          </a:xfrm>
        </p:spPr>
        <p:txBody>
          <a:bodyPr/>
          <a:lstStyle/>
          <a:p>
            <a:r>
              <a:rPr lang="en-US" sz="2800" b="1" dirty="0" smtClean="0">
                <a:solidFill>
                  <a:srgbClr val="006C00"/>
                </a:solidFill>
              </a:rPr>
              <a:t>A brief review of supervised boosting</a:t>
            </a:r>
            <a:endParaRPr lang="en-US" sz="2200" dirty="0" smtClean="0"/>
          </a:p>
          <a:p>
            <a:pPr lvl="1">
              <a:spcBef>
                <a:spcPts val="1500"/>
              </a:spcBef>
            </a:pPr>
            <a:r>
              <a:rPr lang="en-US" sz="2200" dirty="0" smtClean="0">
                <a:solidFill>
                  <a:srgbClr val="000082"/>
                </a:solidFill>
              </a:rPr>
              <a:t>Boosting runs for t=1…T rounds.</a:t>
            </a:r>
            <a:endParaRPr lang="en-US" sz="2200" dirty="0" smtClean="0"/>
          </a:p>
          <a:p>
            <a:pPr lvl="1">
              <a:spcBef>
                <a:spcPts val="1500"/>
              </a:spcBef>
            </a:pPr>
            <a:r>
              <a:rPr lang="en-US" sz="2200" dirty="0" smtClean="0">
                <a:solidFill>
                  <a:srgbClr val="880E0E"/>
                </a:solidFill>
              </a:rPr>
              <a:t>On round t, we choose a base model            and weight  </a:t>
            </a:r>
            <a:endParaRPr lang="en-US" sz="2200" dirty="0" smtClean="0"/>
          </a:p>
          <a:p>
            <a:pPr lvl="1">
              <a:spcBef>
                <a:spcPts val="1500"/>
              </a:spcBef>
            </a:pPr>
            <a:r>
              <a:rPr lang="en-US" sz="2200" dirty="0" smtClean="0">
                <a:solidFill>
                  <a:srgbClr val="000082"/>
                </a:solidFill>
              </a:rPr>
              <a:t>For NLP, the model at round t,</a:t>
            </a:r>
          </a:p>
          <a:p>
            <a:pPr lvl="1">
              <a:spcBef>
                <a:spcPts val="200"/>
              </a:spcBef>
              <a:buNone/>
            </a:pPr>
            <a:r>
              <a:rPr lang="en-US" sz="2200" dirty="0" smtClean="0">
                <a:solidFill>
                  <a:srgbClr val="000082"/>
                </a:solidFill>
              </a:rPr>
              <a:t>    identifies the presence of a particular </a:t>
            </a:r>
          </a:p>
          <a:p>
            <a:pPr lvl="1">
              <a:spcBef>
                <a:spcPts val="200"/>
              </a:spcBef>
              <a:buNone/>
            </a:pPr>
            <a:r>
              <a:rPr lang="en-US" sz="2200" dirty="0" smtClean="0">
                <a:solidFill>
                  <a:srgbClr val="000082"/>
                </a:solidFill>
              </a:rPr>
              <a:t>    feature and guesses or abstains</a:t>
            </a:r>
          </a:p>
          <a:p>
            <a:pPr lvl="1">
              <a:spcBef>
                <a:spcPts val="3000"/>
              </a:spcBef>
            </a:pPr>
            <a:r>
              <a:rPr lang="en-US" sz="2200" dirty="0" smtClean="0">
                <a:solidFill>
                  <a:srgbClr val="880E0E"/>
                </a:solidFill>
              </a:rPr>
              <a:t>Final model:  </a:t>
            </a:r>
          </a:p>
          <a:p>
            <a:pPr lvl="1">
              <a:spcBef>
                <a:spcPts val="500"/>
              </a:spcBef>
              <a:buNone/>
            </a:pPr>
            <a:endParaRPr lang="en-US" sz="2200" dirty="0" smtClean="0">
              <a:solidFill>
                <a:srgbClr val="000082"/>
              </a:solidFill>
            </a:endParaRPr>
          </a:p>
          <a:p>
            <a:pPr lvl="1">
              <a:spcBef>
                <a:spcPts val="500"/>
              </a:spcBef>
              <a:buNone/>
            </a:pPr>
            <a:endParaRPr lang="en-US" sz="2200" dirty="0">
              <a:solidFill>
                <a:srgbClr val="00008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1524000"/>
            <a:ext cx="777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Collins and Singer (1999)</a:t>
            </a:r>
            <a:endParaRPr lang="en-US" sz="2800" b="1" dirty="0"/>
          </a:p>
        </p:txBody>
      </p:sp>
      <p:pic>
        <p:nvPicPr>
          <p:cNvPr id="8" name="Picture 7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 bwMode="auto">
          <a:xfrm>
            <a:off x="2514600" y="5410200"/>
            <a:ext cx="3352800" cy="928441"/>
          </a:xfrm>
          <a:prstGeom prst="rect">
            <a:avLst/>
          </a:prstGeom>
          <a:noFill/>
          <a:ln/>
          <a:effectLst/>
        </p:spPr>
      </p:pic>
      <p:pic>
        <p:nvPicPr>
          <p:cNvPr id="19" name="Picture 18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 bwMode="auto">
          <a:xfrm>
            <a:off x="7848600" y="3843337"/>
            <a:ext cx="304668" cy="237641"/>
          </a:xfrm>
          <a:prstGeom prst="rect">
            <a:avLst/>
          </a:prstGeom>
          <a:noFill/>
          <a:ln/>
          <a:effectLst/>
        </p:spPr>
      </p:pic>
      <p:pic>
        <p:nvPicPr>
          <p:cNvPr id="11" name="Picture 10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/>
          <a:stretch>
            <a:fillRect/>
          </a:stretch>
        </p:blipFill>
        <p:spPr bwMode="auto">
          <a:xfrm>
            <a:off x="5817464" y="4389437"/>
            <a:ext cx="3021736" cy="748702"/>
          </a:xfrm>
          <a:prstGeom prst="rect">
            <a:avLst/>
          </a:prstGeom>
          <a:noFill/>
          <a:ln/>
          <a:effectLst/>
        </p:spPr>
      </p:pic>
      <p:pic>
        <p:nvPicPr>
          <p:cNvPr id="18" name="Picture 17" descr="TP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/>
          <a:stretch>
            <a:fillRect/>
          </a:stretch>
        </p:blipFill>
        <p:spPr bwMode="auto">
          <a:xfrm>
            <a:off x="5537200" y="3738663"/>
            <a:ext cx="777249" cy="371374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Boosting objective</a:t>
            </a:r>
            <a:endParaRPr lang="en-US" dirty="0"/>
          </a:p>
        </p:txBody>
      </p:sp>
      <p:pic>
        <p:nvPicPr>
          <p:cNvPr id="18" name="Picture 17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 bwMode="auto">
          <a:xfrm>
            <a:off x="456865" y="1600200"/>
            <a:ext cx="7087268" cy="2090715"/>
          </a:xfrm>
          <a:prstGeom prst="rect">
            <a:avLst/>
          </a:prstGeom>
          <a:noFill/>
          <a:ln/>
          <a:effectLst/>
        </p:spPr>
      </p:pic>
      <p:pic>
        <p:nvPicPr>
          <p:cNvPr id="7" name="Picture 6" descr="explos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3962400"/>
            <a:ext cx="6905625" cy="2667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 rot="16200000">
            <a:off x="-295617" y="5017786"/>
            <a:ext cx="21152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smtClean="0"/>
              <a:t>loss</a:t>
            </a:r>
            <a:endParaRPr lang="en-US" sz="2400" b="1" u="sng" dirty="0"/>
          </a:p>
        </p:txBody>
      </p:sp>
      <p:cxnSp>
        <p:nvCxnSpPr>
          <p:cNvPr id="9" name="Straight Arrow Connector 8"/>
          <p:cNvCxnSpPr/>
          <p:nvPr/>
        </p:nvCxnSpPr>
        <p:spPr>
          <a:xfrm rot="5400000" flipH="1" flipV="1">
            <a:off x="2438400" y="5029200"/>
            <a:ext cx="1143000" cy="990600"/>
          </a:xfrm>
          <a:prstGeom prst="straightConnector1">
            <a:avLst/>
          </a:prstGeom>
          <a:ln w="25400">
            <a:solidFill>
              <a:srgbClr val="880E0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124200" y="4596194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880E0E"/>
                </a:solidFill>
              </a:rPr>
              <a:t>0-1 loss</a:t>
            </a:r>
            <a:endParaRPr lang="en-US" dirty="0">
              <a:solidFill>
                <a:srgbClr val="880E0E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rot="5400000" flipH="1" flipV="1">
            <a:off x="4857489" y="5365837"/>
            <a:ext cx="889348" cy="673274"/>
          </a:xfrm>
          <a:prstGeom prst="straightConnector1">
            <a:avLst/>
          </a:prstGeom>
          <a:ln w="25400">
            <a:solidFill>
              <a:srgbClr val="00008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181600" y="4888468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82"/>
                </a:solidFill>
              </a:rPr>
              <a:t>exp loss</a:t>
            </a:r>
            <a:endParaRPr lang="en-US" dirty="0">
              <a:solidFill>
                <a:srgbClr val="000082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124200" y="2514600"/>
            <a:ext cx="2133600" cy="1295400"/>
          </a:xfrm>
          <a:prstGeom prst="ellipse">
            <a:avLst/>
          </a:prstGeom>
          <a:noFill/>
          <a:ln>
            <a:solidFill>
              <a:srgbClr val="880E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4" name="Straight Arrow Connector 13"/>
          <p:cNvCxnSpPr>
            <a:stCxn id="10" idx="0"/>
          </p:cNvCxnSpPr>
          <p:nvPr/>
        </p:nvCxnSpPr>
        <p:spPr>
          <a:xfrm rot="5400000" flipH="1" flipV="1">
            <a:off x="4914900" y="1638300"/>
            <a:ext cx="152400" cy="1600200"/>
          </a:xfrm>
          <a:prstGeom prst="straightConnector1">
            <a:avLst/>
          </a:prstGeom>
          <a:ln w="25400">
            <a:solidFill>
              <a:srgbClr val="880E0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715000" y="2006600"/>
            <a:ext cx="1973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880E0E"/>
                </a:solidFill>
              </a:rPr>
              <a:t>Current model, steps 1. . .t-1</a:t>
            </a:r>
            <a:endParaRPr lang="en-US" dirty="0">
              <a:solidFill>
                <a:srgbClr val="880E0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7" grpId="0"/>
      <p:bldP spid="10" grpId="0" animBg="1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Co-boosting objective</a:t>
            </a:r>
            <a:endParaRPr lang="en-US" dirty="0"/>
          </a:p>
        </p:txBody>
      </p:sp>
      <p:pic>
        <p:nvPicPr>
          <p:cNvPr id="24" name="Picture 23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 bwMode="auto">
          <a:xfrm>
            <a:off x="177800" y="3708224"/>
            <a:ext cx="7567266" cy="1016176"/>
          </a:xfrm>
          <a:prstGeom prst="rect">
            <a:avLst/>
          </a:prstGeom>
          <a:noFill/>
          <a:ln/>
          <a:effectLst/>
        </p:spPr>
      </p:pic>
      <p:pic>
        <p:nvPicPr>
          <p:cNvPr id="42" name="Picture 41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 bwMode="auto">
          <a:xfrm>
            <a:off x="304800" y="1600201"/>
            <a:ext cx="6248400" cy="1139086"/>
          </a:xfrm>
          <a:prstGeom prst="rect">
            <a:avLst/>
          </a:prstGeom>
          <a:noFill/>
          <a:ln/>
          <a:effectLst/>
        </p:spPr>
      </p:pic>
      <p:pic>
        <p:nvPicPr>
          <p:cNvPr id="25" name="Picture 24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 bwMode="auto">
          <a:xfrm>
            <a:off x="345941" y="5029201"/>
            <a:ext cx="7487611" cy="1005480"/>
          </a:xfrm>
          <a:prstGeom prst="rect">
            <a:avLst/>
          </a:prstGeom>
          <a:noFill/>
          <a:ln/>
          <a:effectLst/>
        </p:spPr>
      </p:pic>
      <p:sp>
        <p:nvSpPr>
          <p:cNvPr id="12" name="Oval 11"/>
          <p:cNvSpPr/>
          <p:nvPr/>
        </p:nvSpPr>
        <p:spPr>
          <a:xfrm>
            <a:off x="1574800" y="3556000"/>
            <a:ext cx="6540674" cy="1295400"/>
          </a:xfrm>
          <a:prstGeom prst="ellipse">
            <a:avLst/>
          </a:prstGeom>
          <a:noFill/>
          <a:ln>
            <a:solidFill>
              <a:srgbClr val="880E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" name="Straight Arrow Connector 12"/>
          <p:cNvCxnSpPr>
            <a:stCxn id="12" idx="0"/>
          </p:cNvCxnSpPr>
          <p:nvPr/>
        </p:nvCxnSpPr>
        <p:spPr>
          <a:xfrm rot="5400000" flipH="1" flipV="1">
            <a:off x="5362879" y="2695880"/>
            <a:ext cx="342378" cy="1377863"/>
          </a:xfrm>
          <a:prstGeom prst="straightConnector1">
            <a:avLst/>
          </a:prstGeom>
          <a:ln w="25400">
            <a:solidFill>
              <a:srgbClr val="880E0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400800" y="2819400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880E0E"/>
                </a:solidFill>
              </a:rPr>
              <a:t>view 2 loss</a:t>
            </a:r>
            <a:endParaRPr lang="en-US" dirty="0">
              <a:solidFill>
                <a:srgbClr val="880E0E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1219200" y="4990578"/>
            <a:ext cx="6629400" cy="1105422"/>
          </a:xfrm>
          <a:prstGeom prst="ellipse">
            <a:avLst/>
          </a:prstGeom>
          <a:noFill/>
          <a:ln>
            <a:solidFill>
              <a:srgbClr val="0000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82"/>
              </a:solidFill>
            </a:endParaRPr>
          </a:p>
        </p:txBody>
      </p:sp>
      <p:cxnSp>
        <p:nvCxnSpPr>
          <p:cNvPr id="19" name="Straight Arrow Connector 18"/>
          <p:cNvCxnSpPr>
            <a:stCxn id="18" idx="5"/>
            <a:endCxn id="20" idx="1"/>
          </p:cNvCxnSpPr>
          <p:nvPr/>
        </p:nvCxnSpPr>
        <p:spPr>
          <a:xfrm rot="16200000" flipH="1">
            <a:off x="7006348" y="5805513"/>
            <a:ext cx="408851" cy="666054"/>
          </a:xfrm>
          <a:prstGeom prst="straightConnector1">
            <a:avLst/>
          </a:prstGeom>
          <a:ln w="25400">
            <a:solidFill>
              <a:srgbClr val="00008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543800" y="6019800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82"/>
                </a:solidFill>
              </a:rPr>
              <a:t>view 1 loss</a:t>
            </a:r>
            <a:endParaRPr lang="en-US" dirty="0">
              <a:solidFill>
                <a:srgbClr val="000082"/>
              </a:solidFill>
            </a:endParaRPr>
          </a:p>
        </p:txBody>
      </p:sp>
      <p:pic>
        <p:nvPicPr>
          <p:cNvPr id="27" name="Picture 26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 bwMode="auto">
          <a:xfrm>
            <a:off x="380999" y="3166191"/>
            <a:ext cx="1219201" cy="262809"/>
          </a:xfrm>
          <a:prstGeom prst="rect">
            <a:avLst/>
          </a:prstGeom>
          <a:noFill/>
          <a:ln/>
          <a:effectLst/>
        </p:spPr>
      </p:pic>
      <p:sp>
        <p:nvSpPr>
          <p:cNvPr id="14" name="Oval 13"/>
          <p:cNvSpPr/>
          <p:nvPr/>
        </p:nvSpPr>
        <p:spPr>
          <a:xfrm>
            <a:off x="152400" y="2971800"/>
            <a:ext cx="1587674" cy="762000"/>
          </a:xfrm>
          <a:prstGeom prst="ellipse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6438900" y="3962400"/>
            <a:ext cx="304800" cy="228600"/>
          </a:xfrm>
          <a:prstGeom prst="ellipse">
            <a:avLst/>
          </a:prstGeom>
          <a:noFill/>
          <a:ln>
            <a:solidFill>
              <a:srgbClr val="E9232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/>
          <p:cNvSpPr/>
          <p:nvPr/>
        </p:nvSpPr>
        <p:spPr>
          <a:xfrm>
            <a:off x="6426200" y="4191000"/>
            <a:ext cx="304800" cy="228600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3" name="Straight Arrow Connector 22"/>
          <p:cNvCxnSpPr>
            <a:stCxn id="21" idx="1"/>
            <a:endCxn id="26" idx="2"/>
          </p:cNvCxnSpPr>
          <p:nvPr/>
        </p:nvCxnSpPr>
        <p:spPr>
          <a:xfrm rot="16200000" flipV="1">
            <a:off x="5848096" y="3360436"/>
            <a:ext cx="273746" cy="997137"/>
          </a:xfrm>
          <a:prstGeom prst="straightConnector1">
            <a:avLst/>
          </a:prstGeom>
          <a:ln w="25400">
            <a:solidFill>
              <a:srgbClr val="E9232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419600" y="33528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superscript: view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086600" y="3048000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subscript: round of boosting</a:t>
            </a:r>
            <a:endParaRPr lang="en-US" dirty="0">
              <a:solidFill>
                <a:srgbClr val="0000FF"/>
              </a:solidFill>
            </a:endParaRPr>
          </a:p>
        </p:txBody>
      </p:sp>
      <p:cxnSp>
        <p:nvCxnSpPr>
          <p:cNvPr id="30" name="Straight Arrow Connector 29"/>
          <p:cNvCxnSpPr>
            <a:stCxn id="22" idx="7"/>
            <a:endCxn id="29" idx="2"/>
          </p:cNvCxnSpPr>
          <p:nvPr/>
        </p:nvCxnSpPr>
        <p:spPr>
          <a:xfrm rot="5400000" flipH="1" flipV="1">
            <a:off x="7097658" y="3283037"/>
            <a:ext cx="530147" cy="1352737"/>
          </a:xfrm>
          <a:prstGeom prst="straightConnector1">
            <a:avLst/>
          </a:prstGeom>
          <a:ln w="254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5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6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8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79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7" grpId="0"/>
      <p:bldP spid="17" grpId="1"/>
      <p:bldP spid="18" grpId="0" animBg="1"/>
      <p:bldP spid="20" grpId="0"/>
      <p:bldP spid="14" grpId="0" animBg="1"/>
      <p:bldP spid="14" grpId="1" animBg="1"/>
      <p:bldP spid="21" grpId="0" animBg="1"/>
      <p:bldP spid="21" grpId="1" animBg="1"/>
      <p:bldP spid="22" grpId="0" animBg="1"/>
      <p:bldP spid="22" grpId="1" animBg="1"/>
      <p:bldP spid="26" grpId="0"/>
      <p:bldP spid="26" grpId="1"/>
      <p:bldP spid="29" grpId="0"/>
      <p:bldP spid="29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boost_los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34" y="3124200"/>
            <a:ext cx="9030066" cy="33528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 smtClean="0"/>
              <a:t>Unlabeled co-regularizer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33400" y="1752600"/>
            <a:ext cx="7696200" cy="10874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0"/>
              </a:spcBef>
            </a:pPr>
            <a:r>
              <a:rPr lang="en-US" sz="2400" dirty="0" smtClean="0"/>
              <a:t>Scores of individual ensembles </a:t>
            </a:r>
            <a:r>
              <a:rPr lang="en-US" sz="2400" dirty="0" smtClean="0">
                <a:solidFill>
                  <a:srgbClr val="000082"/>
                </a:solidFill>
              </a:rPr>
              <a:t>( x- and y-axis )</a:t>
            </a:r>
            <a:r>
              <a:rPr lang="en-US" sz="2400" dirty="0" smtClean="0"/>
              <a:t> vs.</a:t>
            </a:r>
          </a:p>
          <a:p>
            <a:pPr algn="ctr">
              <a:spcBef>
                <a:spcPts val="2000"/>
              </a:spcBef>
            </a:pPr>
            <a:r>
              <a:rPr lang="en-US" sz="2400" dirty="0" smtClean="0"/>
              <a:t>Co-regularizer term </a:t>
            </a:r>
            <a:r>
              <a:rPr lang="en-US" sz="2400" dirty="0" smtClean="0">
                <a:solidFill>
                  <a:srgbClr val="880E0E"/>
                </a:solidFill>
              </a:rPr>
              <a:t>( z-axis )</a:t>
            </a:r>
            <a:endParaRPr lang="en-US" sz="2400" dirty="0">
              <a:solidFill>
                <a:srgbClr val="880E0E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 rot="683677">
            <a:off x="1491123" y="5865708"/>
            <a:ext cx="1328116" cy="568445"/>
          </a:xfrm>
          <a:prstGeom prst="ellipse">
            <a:avLst/>
          </a:prstGeom>
          <a:noFill/>
          <a:ln>
            <a:solidFill>
              <a:srgbClr val="0000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82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 rot="20875141">
            <a:off x="5908376" y="5967940"/>
            <a:ext cx="1328116" cy="568445"/>
          </a:xfrm>
          <a:prstGeom prst="ellipse">
            <a:avLst/>
          </a:prstGeom>
          <a:noFill/>
          <a:ln>
            <a:solidFill>
              <a:srgbClr val="0000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82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 rot="16200000">
            <a:off x="-364856" y="4143471"/>
            <a:ext cx="1507815" cy="568445"/>
          </a:xfrm>
          <a:prstGeom prst="ellipse">
            <a:avLst/>
          </a:prstGeom>
          <a:noFill/>
          <a:ln>
            <a:solidFill>
              <a:srgbClr val="880E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880E0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2923528" y="5181599"/>
            <a:ext cx="3629672" cy="693351"/>
          </a:xfrm>
          <a:prstGeom prst="ellipse">
            <a:avLst/>
          </a:prstGeom>
          <a:noFill/>
          <a:ln>
            <a:solidFill>
              <a:srgbClr val="006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82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 rot="20575927">
            <a:off x="4990592" y="4060521"/>
            <a:ext cx="3505200" cy="1191637"/>
          </a:xfrm>
          <a:prstGeom prst="ellipse">
            <a:avLst/>
          </a:prstGeom>
          <a:noFill/>
          <a:ln>
            <a:solidFill>
              <a:srgbClr val="006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8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48000" y="6135469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score magnitude not important for agreement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19800" y="3087469"/>
            <a:ext cx="28956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score magnitude important for disagreement</a:t>
            </a:r>
            <a:endParaRPr lang="en-US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0" grpId="1" animBg="1"/>
      <p:bldP spid="11" grpId="0" animBg="1"/>
      <p:bldP spid="12" grpId="0"/>
      <p:bldP spid="12" grpId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10600" cy="1143000"/>
          </a:xfrm>
        </p:spPr>
        <p:txBody>
          <a:bodyPr/>
          <a:lstStyle/>
          <a:p>
            <a:r>
              <a:rPr lang="en-US" dirty="0" smtClean="0"/>
              <a:t>What is semi-supervised learning (SSL)?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6172200" cy="45259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2800" dirty="0" smtClean="0"/>
              <a:t>Labeled data (entity classification)</a:t>
            </a:r>
          </a:p>
          <a:p>
            <a:pPr>
              <a:lnSpc>
                <a:spcPct val="150000"/>
              </a:lnSpc>
            </a:pPr>
            <a:endParaRPr lang="en-US" dirty="0"/>
          </a:p>
          <a:p>
            <a:pPr>
              <a:lnSpc>
                <a:spcPct val="150000"/>
              </a:lnSpc>
            </a:pPr>
            <a:endParaRPr lang="en-US" dirty="0" smtClean="0"/>
          </a:p>
          <a:p>
            <a:pPr>
              <a:lnSpc>
                <a:spcPct val="300000"/>
              </a:lnSpc>
            </a:pPr>
            <a:r>
              <a:rPr lang="en-US" sz="2800" dirty="0" smtClean="0"/>
              <a:t>Lots more unlabeled data</a:t>
            </a:r>
            <a:endParaRPr lang="en-US" sz="2800" dirty="0"/>
          </a:p>
        </p:txBody>
      </p:sp>
      <p:sp>
        <p:nvSpPr>
          <p:cNvPr id="9" name="Text Box 65"/>
          <p:cNvSpPr txBox="1">
            <a:spLocks noChangeArrowheads="1"/>
          </p:cNvSpPr>
          <p:nvPr/>
        </p:nvSpPr>
        <p:spPr bwMode="auto">
          <a:xfrm>
            <a:off x="6439437" y="2208897"/>
            <a:ext cx="1866363" cy="114390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</a:pPr>
            <a:r>
              <a:rPr lang="en-US" sz="2000" b="1" dirty="0" smtClean="0">
                <a:solidFill>
                  <a:srgbClr val="000082"/>
                </a:solidFill>
              </a:rPr>
              <a:t>person </a:t>
            </a:r>
          </a:p>
          <a:p>
            <a:pPr>
              <a:spcBef>
                <a:spcPts val="500"/>
              </a:spcBef>
            </a:pPr>
            <a:r>
              <a:rPr lang="en-US" sz="2000" b="1" dirty="0" smtClean="0">
                <a:solidFill>
                  <a:srgbClr val="008000"/>
                </a:solidFill>
              </a:rPr>
              <a:t>location</a:t>
            </a:r>
          </a:p>
          <a:p>
            <a:pPr>
              <a:spcBef>
                <a:spcPts val="500"/>
              </a:spcBef>
            </a:pPr>
            <a:r>
              <a:rPr lang="en-US" sz="2000" b="1" dirty="0" smtClean="0">
                <a:solidFill>
                  <a:srgbClr val="880E0E"/>
                </a:solidFill>
              </a:rPr>
              <a:t>organization</a:t>
            </a:r>
            <a:endParaRPr lang="en-US" sz="2000" b="1" dirty="0">
              <a:solidFill>
                <a:srgbClr val="880E0E"/>
              </a:solidFill>
            </a:endParaRPr>
          </a:p>
        </p:txBody>
      </p:sp>
      <p:sp>
        <p:nvSpPr>
          <p:cNvPr id="11" name="Rectangle 62"/>
          <p:cNvSpPr>
            <a:spLocks noChangeArrowheads="1"/>
          </p:cNvSpPr>
          <p:nvPr/>
        </p:nvSpPr>
        <p:spPr bwMode="auto">
          <a:xfrm>
            <a:off x="710484" y="2019837"/>
            <a:ext cx="4343400" cy="1600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Rectangle 62"/>
          <p:cNvSpPr>
            <a:spLocks noChangeArrowheads="1"/>
          </p:cNvSpPr>
          <p:nvPr/>
        </p:nvSpPr>
        <p:spPr bwMode="auto">
          <a:xfrm>
            <a:off x="838200" y="2147553"/>
            <a:ext cx="4343400" cy="1600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Rectangle 62"/>
          <p:cNvSpPr>
            <a:spLocks noChangeArrowheads="1"/>
          </p:cNvSpPr>
          <p:nvPr/>
        </p:nvSpPr>
        <p:spPr bwMode="auto">
          <a:xfrm>
            <a:off x="990600" y="2304855"/>
            <a:ext cx="4343400" cy="1600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66800" y="2343492"/>
            <a:ext cx="4038600" cy="14773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/>
              <a:t> …, says Mr. </a:t>
            </a:r>
            <a:r>
              <a:rPr lang="en-US" sz="2000" b="1" dirty="0" smtClean="0">
                <a:solidFill>
                  <a:srgbClr val="000082"/>
                </a:solidFill>
              </a:rPr>
              <a:t>Cooper</a:t>
            </a:r>
            <a:r>
              <a:rPr lang="en-US" sz="2000" dirty="0" smtClean="0"/>
              <a:t>, vice  </a:t>
            </a:r>
          </a:p>
          <a:p>
            <a:r>
              <a:rPr lang="en-US" sz="2000" dirty="0"/>
              <a:t> </a:t>
            </a:r>
            <a:r>
              <a:rPr lang="en-US" sz="2000" dirty="0" smtClean="0"/>
              <a:t> president of …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/>
              <a:t>… </a:t>
            </a:r>
            <a:r>
              <a:rPr lang="en-US" sz="2000" b="1" dirty="0" smtClean="0">
                <a:solidFill>
                  <a:srgbClr val="880E0E"/>
                </a:solidFill>
              </a:rPr>
              <a:t>Firing Line </a:t>
            </a:r>
            <a:r>
              <a:rPr lang="en-US" sz="2000" dirty="0" smtClean="0"/>
              <a:t>Inc., a </a:t>
            </a:r>
            <a:endParaRPr lang="en-US" sz="2000" b="1" dirty="0">
              <a:solidFill>
                <a:srgbClr val="008000"/>
              </a:solidFill>
            </a:endParaRPr>
          </a:p>
          <a:p>
            <a:r>
              <a:rPr lang="en-US" sz="2000" b="1" dirty="0">
                <a:solidFill>
                  <a:srgbClr val="008000"/>
                </a:solidFill>
              </a:rPr>
              <a:t> </a:t>
            </a:r>
            <a:r>
              <a:rPr lang="en-US" sz="2000" b="1" dirty="0" smtClean="0">
                <a:solidFill>
                  <a:srgbClr val="008000"/>
                </a:solidFill>
              </a:rPr>
              <a:t> Philadelphia </a:t>
            </a:r>
            <a:r>
              <a:rPr lang="en-US" sz="2000" dirty="0" smtClean="0"/>
              <a:t>gun shop.</a:t>
            </a:r>
          </a:p>
        </p:txBody>
      </p:sp>
      <p:sp>
        <p:nvSpPr>
          <p:cNvPr id="18" name="Rectangle 62"/>
          <p:cNvSpPr>
            <a:spLocks noChangeArrowheads="1"/>
          </p:cNvSpPr>
          <p:nvPr/>
        </p:nvSpPr>
        <p:spPr bwMode="auto">
          <a:xfrm>
            <a:off x="710484" y="4825284"/>
            <a:ext cx="4343400" cy="1600200"/>
          </a:xfrm>
          <a:prstGeom prst="rect">
            <a:avLst/>
          </a:prstGeom>
          <a:solidFill>
            <a:schemeClr val="accent1">
              <a:lumMod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Rectangle 62"/>
          <p:cNvSpPr>
            <a:spLocks noChangeArrowheads="1"/>
          </p:cNvSpPr>
          <p:nvPr/>
        </p:nvSpPr>
        <p:spPr bwMode="auto">
          <a:xfrm>
            <a:off x="838200" y="4953000"/>
            <a:ext cx="4343400" cy="1600200"/>
          </a:xfrm>
          <a:prstGeom prst="rect">
            <a:avLst/>
          </a:prstGeom>
          <a:solidFill>
            <a:schemeClr val="accent1">
              <a:lumMod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Rectangle 62"/>
          <p:cNvSpPr>
            <a:spLocks noChangeArrowheads="1"/>
          </p:cNvSpPr>
          <p:nvPr/>
        </p:nvSpPr>
        <p:spPr bwMode="auto">
          <a:xfrm>
            <a:off x="990600" y="5110302"/>
            <a:ext cx="4343400" cy="1600200"/>
          </a:xfrm>
          <a:prstGeom prst="rect">
            <a:avLst/>
          </a:prstGeom>
          <a:solidFill>
            <a:schemeClr val="accent1">
              <a:lumMod val="9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1066800" y="5194479"/>
            <a:ext cx="4038600" cy="145167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/>
              <a:t> …, Yahoo’s own Jerry Yang is right …</a:t>
            </a:r>
          </a:p>
          <a:p>
            <a:pPr>
              <a:lnSpc>
                <a:spcPts val="1000"/>
              </a:lnSpc>
            </a:pPr>
            <a:endParaRPr lang="en-US" sz="2000" dirty="0" smtClean="0"/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… The details of </a:t>
            </a:r>
            <a:r>
              <a:rPr lang="en-US" sz="2000" dirty="0" err="1" smtClean="0"/>
              <a:t>Obama’s</a:t>
            </a:r>
            <a:r>
              <a:rPr lang="en-US" sz="2000" dirty="0" smtClean="0"/>
              <a:t> San Francisco </a:t>
            </a:r>
            <a:r>
              <a:rPr lang="en-US" sz="2000" dirty="0" err="1" smtClean="0"/>
              <a:t>mis</a:t>
            </a:r>
            <a:r>
              <a:rPr lang="en-US" sz="2000" dirty="0" smtClean="0"/>
              <a:t>-adventure …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72403" y="1701114"/>
            <a:ext cx="1093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u="sng" dirty="0" smtClean="0"/>
              <a:t>Labels</a:t>
            </a:r>
            <a:endParaRPr lang="en-US" sz="2400" u="sng" dirty="0"/>
          </a:p>
        </p:txBody>
      </p:sp>
      <p:sp>
        <p:nvSpPr>
          <p:cNvPr id="16" name="Oval 15"/>
          <p:cNvSpPr/>
          <p:nvPr/>
        </p:nvSpPr>
        <p:spPr>
          <a:xfrm>
            <a:off x="5765800" y="3937000"/>
            <a:ext cx="2955760" cy="2362200"/>
          </a:xfrm>
          <a:prstGeom prst="ellipse">
            <a:avLst/>
          </a:prstGeom>
          <a:solidFill>
            <a:srgbClr val="D2A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6079960" y="4321804"/>
            <a:ext cx="2667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00AC"/>
                </a:solidFill>
              </a:rPr>
              <a:t>Can we build a better model from both labeled and unlabeled data?</a:t>
            </a:r>
            <a:endParaRPr lang="en-US" sz="2400" dirty="0">
              <a:solidFill>
                <a:srgbClr val="0000A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7" grpId="0" animBg="1"/>
      <p:bldP spid="13" grpId="0"/>
      <p:bldP spid="18" grpId="0" animBg="1"/>
      <p:bldP spid="19" grpId="0" animBg="1"/>
      <p:bldP spid="20" grpId="0" animBg="1"/>
      <p:bldP spid="21" grpId="0"/>
      <p:bldP spid="15" grpId="0"/>
      <p:bldP spid="16" grpId="0" animBg="1"/>
      <p:bldP spid="2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1524000"/>
            <a:ext cx="8001000" cy="32004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381000" y="4953000"/>
            <a:ext cx="8077200" cy="1524000"/>
          </a:xfrm>
          <a:prstGeom prst="roundRect">
            <a:avLst/>
          </a:prstGeom>
          <a:solidFill>
            <a:srgbClr val="CD7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Co-boosting updates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Optimize each view separately.  </a:t>
            </a:r>
          </a:p>
          <a:p>
            <a:pPr lvl="1">
              <a:spcBef>
                <a:spcPts val="1000"/>
              </a:spcBef>
            </a:pPr>
            <a:r>
              <a:rPr lang="en-US" dirty="0" smtClean="0"/>
              <a:t>Set hypothesis     ,     to minimize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>
              <a:spcBef>
                <a:spcPts val="3000"/>
              </a:spcBef>
            </a:pPr>
            <a:r>
              <a:rPr lang="en-US" dirty="0" smtClean="0"/>
              <a:t>Similarly for view 1</a:t>
            </a:r>
          </a:p>
          <a:p>
            <a:endParaRPr lang="en-US" dirty="0" smtClean="0"/>
          </a:p>
          <a:p>
            <a:r>
              <a:rPr lang="en-US" dirty="0" smtClean="0"/>
              <a:t>Each greedy update is guaranteed to decrease one view of the objective</a:t>
            </a:r>
            <a:endParaRPr lang="en-US" dirty="0"/>
          </a:p>
        </p:txBody>
      </p:sp>
      <p:pic>
        <p:nvPicPr>
          <p:cNvPr id="27" name="Picture 26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 bwMode="auto">
          <a:xfrm>
            <a:off x="3790682" y="2285189"/>
            <a:ext cx="343434" cy="411298"/>
          </a:xfrm>
          <a:prstGeom prst="rect">
            <a:avLst/>
          </a:prstGeom>
          <a:noFill/>
          <a:ln/>
          <a:effectLst/>
        </p:spPr>
      </p:pic>
      <p:pic>
        <p:nvPicPr>
          <p:cNvPr id="28" name="Picture 27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 bwMode="auto">
          <a:xfrm>
            <a:off x="4301497" y="2284471"/>
            <a:ext cx="341383" cy="408842"/>
          </a:xfrm>
          <a:prstGeom prst="rect">
            <a:avLst/>
          </a:prstGeom>
          <a:noFill/>
          <a:ln/>
          <a:effectLst/>
        </p:spPr>
      </p:pic>
      <p:pic>
        <p:nvPicPr>
          <p:cNvPr id="9" name="Picture 8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 bwMode="auto">
          <a:xfrm>
            <a:off x="1132136" y="2800873"/>
            <a:ext cx="6677306" cy="933019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co-boosting walk-through</a:t>
            </a:r>
            <a:endParaRPr lang="en-US" dirty="0"/>
          </a:p>
        </p:txBody>
      </p:sp>
      <p:pic>
        <p:nvPicPr>
          <p:cNvPr id="18" name="Picture 17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 bwMode="auto">
          <a:xfrm>
            <a:off x="6504728" y="3586581"/>
            <a:ext cx="2334472" cy="337719"/>
          </a:xfrm>
          <a:prstGeom prst="rect">
            <a:avLst/>
          </a:prstGeom>
          <a:noFill/>
          <a:ln/>
          <a:effectLst/>
        </p:spPr>
      </p:pic>
      <p:pic>
        <p:nvPicPr>
          <p:cNvPr id="13" name="Picture 12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 bwMode="auto">
          <a:xfrm>
            <a:off x="6357104" y="4737101"/>
            <a:ext cx="2644855" cy="344290"/>
          </a:xfrm>
          <a:prstGeom prst="rect">
            <a:avLst/>
          </a:prstGeom>
          <a:noFill/>
          <a:ln/>
          <a:effectLst/>
        </p:spPr>
      </p:pic>
      <p:sp>
        <p:nvSpPr>
          <p:cNvPr id="6" name="TextBox 5"/>
          <p:cNvSpPr txBox="1"/>
          <p:nvPr/>
        </p:nvSpPr>
        <p:spPr>
          <a:xfrm>
            <a:off x="228600" y="1371600"/>
            <a:ext cx="8610600" cy="134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b="1" dirty="0" smtClean="0"/>
              <a:t>Labeled:</a:t>
            </a:r>
            <a:r>
              <a:rPr lang="en-US" sz="2200" dirty="0" smtClean="0"/>
              <a:t>  Mr. </a:t>
            </a:r>
            <a:r>
              <a:rPr lang="en-US" sz="2200" b="1" u="sng" dirty="0" smtClean="0">
                <a:solidFill>
                  <a:srgbClr val="008000"/>
                </a:solidFill>
              </a:rPr>
              <a:t>Balmer </a:t>
            </a:r>
            <a:r>
              <a:rPr lang="en-US" sz="2200" dirty="0" smtClean="0"/>
              <a:t>has already faxed </a:t>
            </a:r>
          </a:p>
          <a:p>
            <a:pPr>
              <a:lnSpc>
                <a:spcPct val="110000"/>
              </a:lnSpc>
            </a:pPr>
            <a:r>
              <a:rPr lang="en-US" sz="2200" b="1" dirty="0" smtClean="0"/>
              <a:t>Unlabeled:</a:t>
            </a:r>
            <a:r>
              <a:rPr lang="en-US" sz="2200" dirty="0" smtClean="0"/>
              <a:t> 	says Mr. </a:t>
            </a:r>
            <a:r>
              <a:rPr lang="en-US" sz="2200" b="1" u="sng" dirty="0" smtClean="0">
                <a:solidFill>
                  <a:srgbClr val="008000"/>
                </a:solidFill>
              </a:rPr>
              <a:t>Smith</a:t>
            </a:r>
            <a:r>
              <a:rPr lang="en-US" sz="2200" dirty="0" smtClean="0"/>
              <a:t>, vice president of  </a:t>
            </a:r>
          </a:p>
          <a:p>
            <a:pPr>
              <a:lnSpc>
                <a:spcPct val="110000"/>
              </a:lnSpc>
            </a:pPr>
            <a:r>
              <a:rPr lang="en-US" sz="2200" b="1" dirty="0" smtClean="0">
                <a:solidFill>
                  <a:srgbClr val="008000"/>
                </a:solidFill>
              </a:rPr>
              <a:t>		</a:t>
            </a:r>
            <a:r>
              <a:rPr lang="en-US" sz="2200" b="1" u="sng" dirty="0" smtClean="0">
                <a:solidFill>
                  <a:srgbClr val="008000"/>
                </a:solidFill>
              </a:rPr>
              <a:t>Adam Smith</a:t>
            </a:r>
            <a:r>
              <a:rPr lang="en-US" sz="2200" dirty="0" smtClean="0"/>
              <a:t> wrote “The Wealth of Nations”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700" y="2857500"/>
            <a:ext cx="274320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Co-boosting step</a:t>
            </a:r>
          </a:p>
          <a:p>
            <a:pPr fontAlgn="t"/>
            <a:endParaRPr lang="en-US" b="1" dirty="0" smtClean="0"/>
          </a:p>
          <a:p>
            <a:pPr fontAlgn="t"/>
            <a:r>
              <a:rPr lang="en-US" sz="2000" dirty="0" smtClean="0"/>
              <a:t>Update context view</a:t>
            </a:r>
          </a:p>
          <a:p>
            <a:pPr fontAlgn="t"/>
            <a:endParaRPr lang="en-US" sz="2000" dirty="0" smtClean="0"/>
          </a:p>
          <a:p>
            <a:pPr fontAlgn="t"/>
            <a:r>
              <a:rPr lang="en-US" sz="2000" dirty="0" smtClean="0"/>
              <a:t>Label unlabeled data</a:t>
            </a:r>
          </a:p>
          <a:p>
            <a:pPr fontAlgn="t"/>
            <a:endParaRPr lang="en-US" sz="2000" dirty="0" smtClean="0"/>
          </a:p>
          <a:p>
            <a:pPr fontAlgn="t"/>
            <a:r>
              <a:rPr lang="en-US" sz="2000" dirty="0" smtClean="0"/>
              <a:t>Update content view</a:t>
            </a:r>
          </a:p>
          <a:p>
            <a:pPr fontAlgn="t"/>
            <a:endParaRPr lang="en-US" sz="2000" dirty="0" smtClean="0"/>
          </a:p>
          <a:p>
            <a:pPr fontAlgn="t"/>
            <a:r>
              <a:rPr lang="en-US" sz="2000" dirty="0" smtClean="0"/>
              <a:t>Label unlabeled data</a:t>
            </a:r>
          </a:p>
          <a:p>
            <a:endParaRPr lang="en-US" sz="2000" dirty="0" smtClean="0"/>
          </a:p>
          <a:p>
            <a:endParaRPr lang="en-US" sz="2000" dirty="0"/>
          </a:p>
          <a:p>
            <a:r>
              <a:rPr lang="en-US" sz="2000" dirty="0" smtClean="0"/>
              <a:t>Update context view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14600" y="2857500"/>
            <a:ext cx="381000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0082"/>
                </a:solidFill>
              </a:rPr>
              <a:t> Data</a:t>
            </a:r>
          </a:p>
          <a:p>
            <a:pPr algn="ctr" fontAlgn="t"/>
            <a:endParaRPr lang="en-US" b="1" dirty="0" smtClean="0">
              <a:solidFill>
                <a:srgbClr val="000082"/>
              </a:solidFill>
            </a:endParaRPr>
          </a:p>
          <a:p>
            <a:pPr algn="ctr" fontAlgn="t"/>
            <a:r>
              <a:rPr lang="en-US" sz="2000" b="1" dirty="0" smtClean="0">
                <a:solidFill>
                  <a:srgbClr val="000082"/>
                </a:solidFill>
              </a:rPr>
              <a:t>Mr.</a:t>
            </a:r>
            <a:r>
              <a:rPr lang="en-US" sz="2000" dirty="0" smtClean="0">
                <a:solidFill>
                  <a:srgbClr val="000082"/>
                </a:solidFill>
              </a:rPr>
              <a:t> Balmer has already faxed</a:t>
            </a:r>
          </a:p>
          <a:p>
            <a:pPr algn="ctr" fontAlgn="t"/>
            <a:endParaRPr lang="en-US" sz="2000" dirty="0" smtClean="0">
              <a:solidFill>
                <a:srgbClr val="000082"/>
              </a:solidFill>
            </a:endParaRPr>
          </a:p>
          <a:p>
            <a:pPr algn="ctr" fontAlgn="t"/>
            <a:r>
              <a:rPr lang="en-US" sz="2000" dirty="0" smtClean="0">
                <a:solidFill>
                  <a:srgbClr val="000082"/>
                </a:solidFill>
              </a:rPr>
              <a:t>says Mr. </a:t>
            </a:r>
            <a:r>
              <a:rPr lang="en-US" sz="2000" b="1" dirty="0" smtClean="0">
                <a:solidFill>
                  <a:srgbClr val="000082"/>
                </a:solidFill>
              </a:rPr>
              <a:t>Smith</a:t>
            </a:r>
            <a:r>
              <a:rPr lang="en-US" sz="2000" dirty="0" smtClean="0">
                <a:solidFill>
                  <a:srgbClr val="000082"/>
                </a:solidFill>
              </a:rPr>
              <a:t>, vice president</a:t>
            </a:r>
          </a:p>
          <a:p>
            <a:pPr algn="ctr" fontAlgn="t"/>
            <a:endParaRPr lang="en-US" sz="2000" dirty="0" smtClean="0">
              <a:solidFill>
                <a:srgbClr val="000082"/>
              </a:solidFill>
            </a:endParaRPr>
          </a:p>
          <a:p>
            <a:pPr algn="ctr" fontAlgn="t"/>
            <a:r>
              <a:rPr lang="en-US" sz="2000" dirty="0" smtClean="0">
                <a:solidFill>
                  <a:srgbClr val="000082"/>
                </a:solidFill>
              </a:rPr>
              <a:t>says Mr. </a:t>
            </a:r>
            <a:r>
              <a:rPr lang="en-US" sz="2000" b="1" dirty="0" smtClean="0">
                <a:solidFill>
                  <a:srgbClr val="000082"/>
                </a:solidFill>
              </a:rPr>
              <a:t>Smith</a:t>
            </a:r>
            <a:r>
              <a:rPr lang="en-US" sz="2000" dirty="0" smtClean="0">
                <a:solidFill>
                  <a:srgbClr val="000082"/>
                </a:solidFill>
              </a:rPr>
              <a:t>, vice president</a:t>
            </a:r>
          </a:p>
          <a:p>
            <a:pPr algn="ctr" fontAlgn="t"/>
            <a:endParaRPr lang="en-US" sz="2000" dirty="0" smtClean="0">
              <a:solidFill>
                <a:srgbClr val="000082"/>
              </a:solidFill>
            </a:endParaRPr>
          </a:p>
          <a:p>
            <a:pPr algn="ctr" fontAlgn="t"/>
            <a:r>
              <a:rPr lang="en-US" sz="2000" b="1" dirty="0" smtClean="0">
                <a:solidFill>
                  <a:srgbClr val="000082"/>
                </a:solidFill>
              </a:rPr>
              <a:t>Adam Smith </a:t>
            </a:r>
            <a:r>
              <a:rPr lang="en-US" sz="2000" dirty="0" smtClean="0">
                <a:solidFill>
                  <a:srgbClr val="000082"/>
                </a:solidFill>
              </a:rPr>
              <a:t>wrote “The Wealth of Nations</a:t>
            </a:r>
            <a:r>
              <a:rPr lang="en-US" dirty="0" smtClean="0">
                <a:solidFill>
                  <a:srgbClr val="000082"/>
                </a:solidFill>
              </a:rPr>
              <a:t>”</a:t>
            </a:r>
          </a:p>
          <a:p>
            <a:pPr algn="ctr" fontAlgn="t"/>
            <a:endParaRPr lang="en-US" sz="2000" dirty="0" smtClean="0">
              <a:solidFill>
                <a:srgbClr val="000082"/>
              </a:solidFill>
            </a:endParaRPr>
          </a:p>
          <a:p>
            <a:pPr algn="ctr" fontAlgn="t"/>
            <a:r>
              <a:rPr lang="en-US" sz="2000" dirty="0" smtClean="0">
                <a:solidFill>
                  <a:srgbClr val="000082"/>
                </a:solidFill>
              </a:rPr>
              <a:t>Adam Smith </a:t>
            </a:r>
            <a:r>
              <a:rPr lang="en-US" sz="2000" b="1" dirty="0" smtClean="0">
                <a:solidFill>
                  <a:srgbClr val="000082"/>
                </a:solidFill>
              </a:rPr>
              <a:t>wrote </a:t>
            </a:r>
            <a:r>
              <a:rPr lang="en-US" sz="2000" dirty="0" smtClean="0">
                <a:solidFill>
                  <a:srgbClr val="000082"/>
                </a:solidFill>
              </a:rPr>
              <a:t>. . .</a:t>
            </a:r>
            <a:endParaRPr lang="en-US" sz="2000" dirty="0">
              <a:solidFill>
                <a:srgbClr val="00008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15000" y="2857500"/>
            <a:ext cx="3429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Update action</a:t>
            </a:r>
          </a:p>
          <a:p>
            <a:pPr algn="ctr" fontAlgn="t"/>
            <a:endParaRPr lang="en-US" b="1" dirty="0" smtClean="0"/>
          </a:p>
          <a:p>
            <a:pPr algn="ctr" fontAlgn="t"/>
            <a:endParaRPr lang="en-US" sz="2000" dirty="0" smtClean="0"/>
          </a:p>
          <a:p>
            <a:pPr algn="ctr" fontAlgn="t"/>
            <a:endParaRPr lang="en-US" sz="2000" dirty="0" smtClean="0">
              <a:solidFill>
                <a:srgbClr val="FF0000"/>
              </a:solidFill>
            </a:endParaRPr>
          </a:p>
          <a:p>
            <a:pPr algn="ctr" fontAlgn="t"/>
            <a:r>
              <a:rPr lang="en-US" sz="2000" dirty="0" smtClean="0">
                <a:solidFill>
                  <a:srgbClr val="FF0000"/>
                </a:solidFill>
              </a:rPr>
              <a:t>Label  “Person”</a:t>
            </a:r>
          </a:p>
          <a:p>
            <a:pPr algn="ctr" fontAlgn="t"/>
            <a:endParaRPr lang="en-US" sz="2000" dirty="0" smtClean="0">
              <a:solidFill>
                <a:srgbClr val="FF0000"/>
              </a:solidFill>
            </a:endParaRPr>
          </a:p>
          <a:p>
            <a:pPr algn="ctr" fontAlgn="t"/>
            <a:endParaRPr lang="en-US" sz="2000" dirty="0" smtClean="0">
              <a:solidFill>
                <a:srgbClr val="FF0000"/>
              </a:solidFill>
            </a:endParaRPr>
          </a:p>
          <a:p>
            <a:pPr algn="ctr" fontAlgn="t"/>
            <a:endParaRPr lang="en-US" sz="2000" dirty="0" smtClean="0">
              <a:solidFill>
                <a:srgbClr val="FF0000"/>
              </a:solidFill>
            </a:endParaRPr>
          </a:p>
          <a:p>
            <a:pPr algn="ctr" fontAlgn="t"/>
            <a:r>
              <a:rPr lang="en-US" sz="2000" dirty="0" smtClean="0">
                <a:solidFill>
                  <a:srgbClr val="FF0000"/>
                </a:solidFill>
              </a:rPr>
              <a:t>Label  “Person”</a:t>
            </a:r>
          </a:p>
          <a:p>
            <a:pPr algn="ctr" fontAlgn="t"/>
            <a:endParaRPr lang="en-US" sz="2000" dirty="0" smtClean="0">
              <a:solidFill>
                <a:srgbClr val="FF0000"/>
              </a:solidFill>
            </a:endParaRPr>
          </a:p>
          <a:p>
            <a:pPr algn="ctr" fontAlgn="t"/>
            <a:endParaRPr lang="en-US" sz="2000" dirty="0" smtClean="0">
              <a:solidFill>
                <a:srgbClr val="FF0000"/>
              </a:solidFill>
            </a:endParaRPr>
          </a:p>
          <a:p>
            <a:pPr algn="ctr" fontAlgn="t"/>
            <a:endParaRPr lang="en-US" sz="2000" dirty="0" smtClean="0">
              <a:solidFill>
                <a:srgbClr val="FF0000"/>
              </a:solidFill>
            </a:endParaRPr>
          </a:p>
          <a:p>
            <a:pPr algn="ctr" fontAlgn="t"/>
            <a:endParaRPr lang="en-US" dirty="0" smtClean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3313112"/>
            <a:ext cx="914400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 bwMode="auto">
          <a:xfrm>
            <a:off x="6360269" y="6253581"/>
            <a:ext cx="2567931" cy="337721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Co-boosting NEC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00600"/>
          </a:xfrm>
        </p:spPr>
        <p:txBody>
          <a:bodyPr/>
          <a:lstStyle/>
          <a:p>
            <a:r>
              <a:rPr lang="en-US" sz="2600" b="1" dirty="0" smtClean="0"/>
              <a:t>Data:  90,000 unlabeled named entities</a:t>
            </a:r>
          </a:p>
          <a:p>
            <a:pPr>
              <a:spcBef>
                <a:spcPts val="3000"/>
              </a:spcBef>
            </a:pPr>
            <a:r>
              <a:rPr lang="en-US" sz="2600" b="1" dirty="0" smtClean="0">
                <a:solidFill>
                  <a:srgbClr val="000082"/>
                </a:solidFill>
              </a:rPr>
              <a:t>Seeds:  </a:t>
            </a:r>
            <a:r>
              <a:rPr lang="en-US" sz="2200" b="1" dirty="0" smtClean="0">
                <a:solidFill>
                  <a:srgbClr val="006C00"/>
                </a:solidFill>
              </a:rPr>
              <a:t>Location </a:t>
            </a:r>
            <a:r>
              <a:rPr lang="en-US" sz="2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–</a:t>
            </a:r>
            <a:r>
              <a:rPr lang="en-US" sz="2200" b="1" dirty="0" smtClean="0"/>
              <a:t> New York, California, U.S</a:t>
            </a:r>
          </a:p>
          <a:p>
            <a:pPr lvl="1">
              <a:spcBef>
                <a:spcPts val="300"/>
              </a:spcBef>
              <a:buNone/>
            </a:pPr>
            <a:r>
              <a:rPr lang="en-US" sz="2200" b="1" dirty="0" smtClean="0">
                <a:solidFill>
                  <a:srgbClr val="FF00FF"/>
                </a:solidFill>
              </a:rPr>
              <a:t>               Person context </a:t>
            </a:r>
            <a:r>
              <a:rPr lang="en-US" sz="2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– Mr.</a:t>
            </a:r>
          </a:p>
          <a:p>
            <a:pPr lvl="1">
              <a:spcBef>
                <a:spcPts val="300"/>
              </a:spcBef>
              <a:buNone/>
            </a:pPr>
            <a:r>
              <a:rPr lang="en-US" sz="2200" b="1" dirty="0" smtClean="0">
                <a:solidFill>
                  <a:srgbClr val="009999"/>
                </a:solidFill>
              </a:rPr>
              <a:t>               Organization name </a:t>
            </a:r>
            <a:r>
              <a:rPr lang="en-US" sz="2200" b="1" dirty="0" smtClean="0"/>
              <a:t>– I.B.M., Microsoft	</a:t>
            </a:r>
          </a:p>
          <a:p>
            <a:pPr lvl="1">
              <a:spcBef>
                <a:spcPts val="300"/>
              </a:spcBef>
              <a:buNone/>
            </a:pPr>
            <a:r>
              <a:rPr lang="en-US" sz="2200" b="1" dirty="0" smtClean="0">
                <a:solidFill>
                  <a:srgbClr val="009999"/>
                </a:solidFill>
              </a:rPr>
              <a:t>               Organization context </a:t>
            </a:r>
            <a:r>
              <a:rPr lang="en-US" sz="2200" b="1" dirty="0" smtClean="0"/>
              <a:t>– </a:t>
            </a:r>
            <a:r>
              <a:rPr lang="en-US" sz="2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Incorporated</a:t>
            </a: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	</a:t>
            </a:r>
          </a:p>
          <a:p>
            <a:pPr>
              <a:spcBef>
                <a:spcPts val="3000"/>
              </a:spcBef>
            </a:pPr>
            <a:r>
              <a:rPr lang="en-US" sz="2600" b="1" dirty="0" smtClean="0">
                <a:solidFill>
                  <a:srgbClr val="880E0E"/>
                </a:solidFill>
              </a:rPr>
              <a:t>Create labeled data using seeds as rules</a:t>
            </a:r>
          </a:p>
          <a:p>
            <a:pPr lvl="1"/>
            <a:r>
              <a:rPr lang="en-US" sz="2200" b="1" dirty="0" smtClean="0"/>
              <a:t>Whenever I see </a:t>
            </a:r>
            <a:r>
              <a:rPr lang="en-US" sz="2200" b="1" dirty="0" smtClean="0">
                <a:solidFill>
                  <a:srgbClr val="FF00FF"/>
                </a:solidFill>
              </a:rPr>
              <a:t>Mr. ____</a:t>
            </a:r>
            <a:r>
              <a:rPr lang="en-US" sz="2200" b="1" dirty="0" smtClean="0"/>
              <a:t>, label it as a person</a:t>
            </a:r>
            <a:endParaRPr lang="en-US" sz="2200" b="1" dirty="0" smtClean="0">
              <a:solidFill>
                <a:srgbClr val="FF00FF"/>
              </a:solidFill>
            </a:endParaRPr>
          </a:p>
          <a:p>
            <a:pPr>
              <a:spcBef>
                <a:spcPts val="3000"/>
              </a:spcBef>
            </a:pPr>
            <a:r>
              <a:rPr lang="en-US" sz="2600" b="1" dirty="0" smtClean="0">
                <a:solidFill>
                  <a:srgbClr val="000082"/>
                </a:solidFill>
              </a:rPr>
              <a:t>Results</a:t>
            </a:r>
          </a:p>
          <a:p>
            <a:pPr lvl="1"/>
            <a:r>
              <a:rPr lang="en-US" sz="2200" b="1" dirty="0" smtClean="0"/>
              <a:t>Baseline (most frequent) 45%  Co-boosting: 91%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Entity-attribute extraction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514600"/>
            <a:ext cx="8763000" cy="4068763"/>
          </a:xfrm>
        </p:spPr>
        <p:txBody>
          <a:bodyPr/>
          <a:lstStyle/>
          <a:p>
            <a:pPr>
              <a:spcBef>
                <a:spcPts val="2000"/>
              </a:spcBef>
            </a:pPr>
            <a:r>
              <a:rPr lang="en-US" sz="2800" b="1" dirty="0" smtClean="0"/>
              <a:t>Entities: </a:t>
            </a:r>
            <a:r>
              <a:rPr lang="en-US" sz="2400" dirty="0" smtClean="0">
                <a:solidFill>
                  <a:srgbClr val="000082"/>
                </a:solidFill>
              </a:rPr>
              <a:t>companies</a:t>
            </a:r>
            <a:r>
              <a:rPr lang="en-US" sz="2400" dirty="0" smtClean="0"/>
              <a:t>, </a:t>
            </a:r>
            <a:r>
              <a:rPr lang="en-US" sz="2400" dirty="0" smtClean="0">
                <a:solidFill>
                  <a:srgbClr val="006C00"/>
                </a:solidFill>
              </a:rPr>
              <a:t>countries</a:t>
            </a:r>
            <a:r>
              <a:rPr lang="en-US" sz="2400" dirty="0" smtClean="0"/>
              <a:t>, </a:t>
            </a:r>
            <a:r>
              <a:rPr lang="en-US" sz="2400" dirty="0" smtClean="0">
                <a:solidFill>
                  <a:srgbClr val="880E0E"/>
                </a:solidFill>
              </a:rPr>
              <a:t>people</a:t>
            </a:r>
          </a:p>
          <a:p>
            <a:pPr>
              <a:spcBef>
                <a:spcPts val="3000"/>
              </a:spcBef>
            </a:pPr>
            <a:r>
              <a:rPr lang="en-US" sz="2800" b="1" dirty="0" smtClean="0"/>
              <a:t>Attributes: </a:t>
            </a:r>
            <a:r>
              <a:rPr lang="en-US" sz="2400" dirty="0" smtClean="0">
                <a:solidFill>
                  <a:srgbClr val="000082"/>
                </a:solidFill>
              </a:rPr>
              <a:t>C.E.O.</a:t>
            </a:r>
            <a:r>
              <a:rPr lang="en-US" sz="2400" dirty="0" smtClean="0"/>
              <a:t>, </a:t>
            </a:r>
            <a:r>
              <a:rPr lang="en-US" sz="2400" dirty="0" smtClean="0">
                <a:solidFill>
                  <a:srgbClr val="000082"/>
                </a:solidFill>
              </a:rPr>
              <a:t>market capitalization</a:t>
            </a:r>
            <a:r>
              <a:rPr lang="en-US" sz="2400" dirty="0" smtClean="0"/>
              <a:t>, </a:t>
            </a:r>
            <a:r>
              <a:rPr lang="en-US" sz="2400" dirty="0" smtClean="0">
                <a:solidFill>
                  <a:srgbClr val="006C00"/>
                </a:solidFill>
              </a:rPr>
              <a:t>border</a:t>
            </a:r>
            <a:r>
              <a:rPr lang="en-US" sz="2400" dirty="0" smtClean="0"/>
              <a:t>, </a:t>
            </a:r>
            <a:r>
              <a:rPr lang="en-US" sz="2400" dirty="0" smtClean="0">
                <a:solidFill>
                  <a:srgbClr val="006C00"/>
                </a:solidFill>
              </a:rPr>
              <a:t>prime minister</a:t>
            </a:r>
            <a:r>
              <a:rPr lang="en-US" sz="2400" dirty="0" smtClean="0"/>
              <a:t>, </a:t>
            </a:r>
            <a:r>
              <a:rPr lang="en-US" sz="2400" dirty="0" smtClean="0">
                <a:solidFill>
                  <a:srgbClr val="880E0E"/>
                </a:solidFill>
              </a:rPr>
              <a:t>age</a:t>
            </a:r>
            <a:r>
              <a:rPr lang="en-US" sz="2400" dirty="0" smtClean="0"/>
              <a:t>, </a:t>
            </a:r>
            <a:r>
              <a:rPr lang="en-US" sz="2400" dirty="0" smtClean="0">
                <a:solidFill>
                  <a:srgbClr val="880E0E"/>
                </a:solidFill>
              </a:rPr>
              <a:t>employer</a:t>
            </a:r>
            <a:r>
              <a:rPr lang="en-US" sz="2400" dirty="0" smtClean="0"/>
              <a:t>, </a:t>
            </a:r>
            <a:r>
              <a:rPr lang="en-US" sz="2400" dirty="0" smtClean="0">
                <a:solidFill>
                  <a:srgbClr val="880E0E"/>
                </a:solidFill>
              </a:rPr>
              <a:t>address</a:t>
            </a:r>
          </a:p>
          <a:p>
            <a:pPr>
              <a:spcBef>
                <a:spcPts val="3000"/>
              </a:spcBef>
            </a:pPr>
            <a:r>
              <a:rPr lang="en-US" sz="2800" b="1" dirty="0" smtClean="0"/>
              <a:t>Extracting entity-attribute pairs from sentences</a:t>
            </a:r>
          </a:p>
          <a:p>
            <a:pPr lvl="1">
              <a:spcBef>
                <a:spcPts val="1000"/>
              </a:spcBef>
              <a:buNone/>
            </a:pPr>
            <a:r>
              <a:rPr lang="en-US" sz="2400" b="1" dirty="0" smtClean="0"/>
              <a:t>The	</a:t>
            </a:r>
            <a:r>
              <a:rPr lang="en-US" sz="2400" b="1" dirty="0" smtClean="0">
                <a:solidFill>
                  <a:srgbClr val="D2A000"/>
                </a:solidFill>
              </a:rPr>
              <a:t>population</a:t>
            </a:r>
            <a:r>
              <a:rPr lang="en-US" sz="2400" b="1" dirty="0" smtClean="0"/>
              <a:t>	of	</a:t>
            </a:r>
            <a:r>
              <a:rPr lang="en-US" sz="2400" b="1" dirty="0" smtClean="0">
                <a:solidFill>
                  <a:srgbClr val="006C00"/>
                </a:solidFill>
              </a:rPr>
              <a:t>China</a:t>
            </a:r>
            <a:r>
              <a:rPr lang="en-US" sz="2400" b="1" dirty="0" smtClean="0"/>
              <a:t>		exceeds</a:t>
            </a:r>
          </a:p>
          <a:p>
            <a:pPr lvl="1">
              <a:spcBef>
                <a:spcPts val="200"/>
              </a:spcBef>
              <a:buNone/>
            </a:pPr>
            <a:r>
              <a:rPr lang="en-US" sz="2400" b="1" dirty="0" smtClean="0"/>
              <a:t>L			        </a:t>
            </a:r>
            <a:r>
              <a:rPr lang="en-US" sz="2400" b="1" dirty="0" smtClean="0">
                <a:solidFill>
                  <a:srgbClr val="D2A000"/>
                </a:solidFill>
              </a:rPr>
              <a:t>x</a:t>
            </a:r>
            <a:r>
              <a:rPr lang="en-US" sz="2400" b="1" dirty="0" smtClean="0"/>
              <a:t>		M    	     </a:t>
            </a:r>
            <a:r>
              <a:rPr lang="en-US" sz="2400" b="1" dirty="0" smtClean="0">
                <a:solidFill>
                  <a:srgbClr val="008000"/>
                </a:solidFill>
              </a:rPr>
              <a:t>y</a:t>
            </a:r>
            <a:r>
              <a:rPr lang="en-US" sz="2400" b="1" dirty="0" smtClean="0"/>
              <a:t>		      R</a:t>
            </a:r>
          </a:p>
          <a:p>
            <a:pPr lvl="1">
              <a:spcBef>
                <a:spcPts val="1000"/>
              </a:spcBef>
              <a:buNone/>
            </a:pPr>
            <a:r>
              <a:rPr lang="en-US" sz="2400" b="1" dirty="0" smtClean="0"/>
              <a:t>L,M,R = context</a:t>
            </a:r>
            <a:r>
              <a:rPr lang="en-US" sz="2400" dirty="0" smtClean="0"/>
              <a:t>  	</a:t>
            </a:r>
            <a:r>
              <a:rPr lang="en-US" sz="2400" b="1" dirty="0" err="1" smtClean="0">
                <a:solidFill>
                  <a:srgbClr val="D2A000"/>
                </a:solidFill>
              </a:rPr>
              <a:t>x,</a:t>
            </a:r>
            <a:r>
              <a:rPr lang="en-US" sz="2400" b="1" dirty="0" err="1" smtClean="0">
                <a:solidFill>
                  <a:srgbClr val="006C00"/>
                </a:solidFill>
              </a:rPr>
              <a:t>y</a:t>
            </a:r>
            <a:r>
              <a:rPr lang="en-US" sz="2400" b="1" dirty="0" smtClean="0"/>
              <a:t> </a:t>
            </a:r>
            <a:r>
              <a:rPr lang="en-US" sz="2400" dirty="0" smtClean="0"/>
              <a:t>= </a:t>
            </a:r>
            <a:r>
              <a:rPr lang="en-US" sz="2400" b="1" dirty="0" smtClean="0">
                <a:solidFill>
                  <a:srgbClr val="880E0E"/>
                </a:solidFill>
              </a:rPr>
              <a:t>content</a:t>
            </a:r>
            <a:endParaRPr lang="en-US" sz="2400" b="1" dirty="0">
              <a:solidFill>
                <a:srgbClr val="880E0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400" y="1548825"/>
            <a:ext cx="815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Bellare et al. (2008)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4572000"/>
            <a:ext cx="7924800" cy="16002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304800" y="1676400"/>
            <a:ext cx="8001000" cy="12192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304800" y="3124200"/>
            <a:ext cx="7924800" cy="1143000"/>
          </a:xfrm>
          <a:prstGeom prst="roundRect">
            <a:avLst/>
          </a:prstGeom>
          <a:solidFill>
            <a:srgbClr val="CD7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and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98637"/>
            <a:ext cx="8229600" cy="4525963"/>
          </a:xfrm>
        </p:spPr>
        <p:txBody>
          <a:bodyPr/>
          <a:lstStyle/>
          <a:p>
            <a:r>
              <a:rPr lang="en-US" sz="2800" dirty="0" smtClean="0"/>
              <a:t>Input: seed list of entities and attributes</a:t>
            </a:r>
          </a:p>
          <a:p>
            <a:pPr lvl="1">
              <a:spcBef>
                <a:spcPts val="1000"/>
              </a:spcBef>
            </a:pPr>
            <a:r>
              <a:rPr lang="en-US" sz="2400" dirty="0" smtClean="0"/>
              <a:t>2 views: context and content</a:t>
            </a:r>
          </a:p>
          <a:p>
            <a:pPr>
              <a:spcBef>
                <a:spcPts val="4000"/>
              </a:spcBef>
            </a:pPr>
            <a:r>
              <a:rPr lang="en-US" sz="2800" dirty="0" smtClean="0"/>
              <a:t>Training: co-training decision lists and self-trained MaxEnt classifier</a:t>
            </a:r>
          </a:p>
          <a:p>
            <a:pPr>
              <a:spcBef>
                <a:spcPts val="4000"/>
              </a:spcBef>
            </a:pPr>
            <a:r>
              <a:rPr lang="en-US" sz="2800" dirty="0" smtClean="0"/>
              <a:t>Problem: No negative instances</a:t>
            </a:r>
          </a:p>
          <a:p>
            <a:pPr lvl="1">
              <a:spcBef>
                <a:spcPts val="1000"/>
              </a:spcBef>
            </a:pPr>
            <a:r>
              <a:rPr lang="en-US" sz="2400" dirty="0" smtClean="0"/>
              <a:t>Just treat all unlabeled instances as negative</a:t>
            </a:r>
          </a:p>
          <a:p>
            <a:pPr lvl="1">
              <a:spcBef>
                <a:spcPts val="1000"/>
              </a:spcBef>
            </a:pPr>
            <a:r>
              <a:rPr lang="en-US" sz="2400" dirty="0" smtClean="0"/>
              <a:t>Re-label most confident positive instances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of learned attributes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3657600"/>
          </a:xfrm>
        </p:spPr>
        <p:txBody>
          <a:bodyPr/>
          <a:lstStyle/>
          <a:p>
            <a:r>
              <a:rPr lang="en-US" b="1" u="sng" dirty="0" smtClean="0"/>
              <a:t>Countries and attributes</a:t>
            </a:r>
          </a:p>
          <a:p>
            <a:pPr lvl="1">
              <a:lnSpc>
                <a:spcPct val="200000"/>
              </a:lnSpc>
              <a:spcBef>
                <a:spcPts val="1500"/>
              </a:spcBef>
            </a:pPr>
            <a:r>
              <a:rPr lang="en-US" sz="2400" dirty="0" smtClean="0"/>
              <a:t>&lt;</a:t>
            </a:r>
            <a:r>
              <a:rPr lang="en-US" sz="2400" b="1" dirty="0" smtClean="0">
                <a:solidFill>
                  <a:srgbClr val="000082"/>
                </a:solidFill>
              </a:rPr>
              <a:t>Malaysia</a:t>
            </a:r>
            <a:r>
              <a:rPr lang="en-US" sz="2400" dirty="0" smtClean="0"/>
              <a:t>, </a:t>
            </a:r>
            <a:r>
              <a:rPr lang="en-US" sz="2400" b="1" dirty="0" smtClean="0">
                <a:solidFill>
                  <a:srgbClr val="880E0E"/>
                </a:solidFill>
              </a:rPr>
              <a:t>problems</a:t>
            </a:r>
            <a:r>
              <a:rPr lang="en-US" sz="2400" dirty="0" smtClean="0"/>
              <a:t>&gt;, &lt;</a:t>
            </a:r>
            <a:r>
              <a:rPr lang="en-US" sz="2400" b="1" dirty="0" smtClean="0">
                <a:solidFill>
                  <a:srgbClr val="000082"/>
                </a:solidFill>
              </a:rPr>
              <a:t>Nepal</a:t>
            </a:r>
            <a:r>
              <a:rPr lang="en-US" sz="2400" dirty="0" smtClean="0"/>
              <a:t>, </a:t>
            </a:r>
            <a:r>
              <a:rPr lang="en-US" sz="2400" b="1" dirty="0" smtClean="0">
                <a:solidFill>
                  <a:srgbClr val="880E0E"/>
                </a:solidFill>
              </a:rPr>
              <a:t>districts</a:t>
            </a:r>
            <a:r>
              <a:rPr lang="en-US" sz="2400" dirty="0" smtClean="0"/>
              <a:t>&gt;,  &lt;</a:t>
            </a:r>
            <a:r>
              <a:rPr lang="en-US" sz="2400" b="1" dirty="0" smtClean="0">
                <a:solidFill>
                  <a:srgbClr val="000082"/>
                </a:solidFill>
              </a:rPr>
              <a:t>Colombia</a:t>
            </a:r>
            <a:r>
              <a:rPr lang="en-US" sz="2400" dirty="0" smtClean="0"/>
              <a:t>, </a:t>
            </a:r>
            <a:r>
              <a:rPr lang="en-US" sz="2400" b="1" dirty="0" smtClean="0">
                <a:solidFill>
                  <a:srgbClr val="880E0E"/>
                </a:solidFill>
              </a:rPr>
              <a:t>important highway</a:t>
            </a:r>
            <a:r>
              <a:rPr lang="en-US" sz="2400" dirty="0" smtClean="0"/>
              <a:t>&gt;</a:t>
            </a:r>
          </a:p>
          <a:p>
            <a:pPr>
              <a:spcBef>
                <a:spcPts val="4500"/>
              </a:spcBef>
            </a:pPr>
            <a:r>
              <a:rPr lang="en-US" b="1" u="sng" dirty="0" smtClean="0"/>
              <a:t>Companies and attributes</a:t>
            </a:r>
          </a:p>
          <a:p>
            <a:pPr lvl="1">
              <a:lnSpc>
                <a:spcPct val="200000"/>
              </a:lnSpc>
              <a:spcBef>
                <a:spcPts val="1500"/>
              </a:spcBef>
            </a:pPr>
            <a:r>
              <a:rPr lang="en-US" sz="2400" dirty="0" smtClean="0"/>
              <a:t>&lt;</a:t>
            </a:r>
            <a:r>
              <a:rPr lang="en-US" sz="2400" b="1" dirty="0" smtClean="0">
                <a:solidFill>
                  <a:srgbClr val="000082"/>
                </a:solidFill>
              </a:rPr>
              <a:t>Limited Too</a:t>
            </a:r>
            <a:r>
              <a:rPr lang="en-US" sz="2400" dirty="0" smtClean="0"/>
              <a:t>, </a:t>
            </a:r>
            <a:r>
              <a:rPr lang="en-US" sz="2400" b="1" dirty="0" smtClean="0">
                <a:solidFill>
                  <a:srgbClr val="880E0E"/>
                </a:solidFill>
              </a:rPr>
              <a:t>chief executive</a:t>
            </a:r>
            <a:r>
              <a:rPr lang="en-US" sz="2400" dirty="0" smtClean="0"/>
              <a:t>&gt;,                                &lt;</a:t>
            </a:r>
            <a:r>
              <a:rPr lang="en-US" sz="2400" b="1" dirty="0" smtClean="0">
                <a:solidFill>
                  <a:srgbClr val="000082"/>
                </a:solidFill>
              </a:rPr>
              <a:t>Intel</a:t>
            </a:r>
            <a:r>
              <a:rPr lang="en-US" sz="2400" dirty="0" smtClean="0"/>
              <a:t>, </a:t>
            </a:r>
            <a:r>
              <a:rPr lang="en-US" sz="2400" b="1" dirty="0" smtClean="0">
                <a:solidFill>
                  <a:srgbClr val="880E0E"/>
                </a:solidFill>
              </a:rPr>
              <a:t>speediest chip</a:t>
            </a:r>
            <a:r>
              <a:rPr lang="en-US" sz="2400" dirty="0" smtClean="0"/>
              <a:t>&gt;, &lt;</a:t>
            </a:r>
            <a:r>
              <a:rPr lang="en-US" sz="2400" b="1" dirty="0" smtClean="0">
                <a:solidFill>
                  <a:srgbClr val="000082"/>
                </a:solidFill>
              </a:rPr>
              <a:t>Uniroyal</a:t>
            </a:r>
            <a:r>
              <a:rPr lang="en-US" sz="2400" dirty="0" smtClean="0"/>
              <a:t>, </a:t>
            </a:r>
            <a:r>
              <a:rPr lang="en-US" sz="2400" b="1" dirty="0" smtClean="0">
                <a:solidFill>
                  <a:srgbClr val="880E0E"/>
                </a:solidFill>
              </a:rPr>
              <a:t>former chairman</a:t>
            </a:r>
            <a:r>
              <a:rPr lang="en-US" sz="2400" dirty="0" smtClean="0"/>
              <a:t>&gt;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152400" y="1628776"/>
            <a:ext cx="8458200" cy="126682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can co-boosting go wrong?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62113"/>
            <a:ext cx="8686800" cy="1219200"/>
          </a:xfrm>
        </p:spPr>
        <p:txBody>
          <a:bodyPr/>
          <a:lstStyle/>
          <a:p>
            <a:pPr>
              <a:spcBef>
                <a:spcPts val="1500"/>
              </a:spcBef>
            </a:pPr>
            <a:r>
              <a:rPr lang="en-US" sz="2600" dirty="0" smtClean="0"/>
              <a:t>Co-boosting enforces agreement</a:t>
            </a:r>
            <a:r>
              <a:rPr lang="zh-CN" altLang="en-US" sz="2600" dirty="0" smtClean="0"/>
              <a:t> </a:t>
            </a:r>
            <a:r>
              <a:rPr lang="en-US" altLang="zh-CN" sz="2600" dirty="0" smtClean="0"/>
              <a:t>on unlabeled data</a:t>
            </a:r>
            <a:endParaRPr lang="en-US" sz="2600" dirty="0" smtClean="0"/>
          </a:p>
          <a:p>
            <a:pPr>
              <a:spcBef>
                <a:spcPts val="1500"/>
              </a:spcBef>
            </a:pPr>
            <a:r>
              <a:rPr lang="en-US" sz="2600" dirty="0" smtClean="0"/>
              <a:t>If only 1 view can classify correctly, this causes errors </a:t>
            </a:r>
          </a:p>
        </p:txBody>
      </p:sp>
      <p:pic>
        <p:nvPicPr>
          <p:cNvPr id="18" name="Picture 17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 bwMode="auto">
          <a:xfrm>
            <a:off x="6657128" y="4310481"/>
            <a:ext cx="2334472" cy="337719"/>
          </a:xfrm>
          <a:prstGeom prst="rect">
            <a:avLst/>
          </a:prstGeom>
          <a:noFill/>
          <a:ln/>
          <a:effectLst/>
        </p:spPr>
      </p:pic>
      <p:pic>
        <p:nvPicPr>
          <p:cNvPr id="21" name="Picture 20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 bwMode="auto">
          <a:xfrm>
            <a:off x="6324600" y="5524500"/>
            <a:ext cx="2723562" cy="337721"/>
          </a:xfrm>
          <a:prstGeom prst="rect">
            <a:avLst/>
          </a:prstGeom>
          <a:noFill/>
          <a:ln/>
          <a:effectLst/>
        </p:spPr>
      </p:pic>
      <p:sp>
        <p:nvSpPr>
          <p:cNvPr id="11" name="TextBox 10"/>
          <p:cNvSpPr txBox="1"/>
          <p:nvPr/>
        </p:nvSpPr>
        <p:spPr>
          <a:xfrm>
            <a:off x="12700" y="3657600"/>
            <a:ext cx="27432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Co-boosting step</a:t>
            </a:r>
          </a:p>
          <a:p>
            <a:pPr fontAlgn="t"/>
            <a:endParaRPr lang="en-US" b="1" dirty="0" smtClean="0"/>
          </a:p>
          <a:p>
            <a:pPr fontAlgn="t"/>
            <a:r>
              <a:rPr lang="en-US" sz="2000" dirty="0" smtClean="0"/>
              <a:t>Update context view</a:t>
            </a:r>
          </a:p>
          <a:p>
            <a:pPr fontAlgn="t"/>
            <a:endParaRPr lang="en-US" sz="2000" dirty="0" smtClean="0"/>
          </a:p>
          <a:p>
            <a:pPr fontAlgn="t"/>
            <a:r>
              <a:rPr lang="en-US" sz="2000" dirty="0" smtClean="0"/>
              <a:t>Label unlabeled data</a:t>
            </a:r>
          </a:p>
          <a:p>
            <a:pPr fontAlgn="t"/>
            <a:endParaRPr lang="en-US" sz="2000" dirty="0" smtClean="0"/>
          </a:p>
          <a:p>
            <a:pPr fontAlgn="t"/>
            <a:r>
              <a:rPr lang="en-US" sz="2000" dirty="0" smtClean="0"/>
              <a:t>Update content view</a:t>
            </a:r>
          </a:p>
          <a:p>
            <a:pPr fontAlgn="t"/>
            <a:endParaRPr lang="en-US" sz="2000" dirty="0" smtClean="0"/>
          </a:p>
          <a:p>
            <a:pPr fontAlgn="t"/>
            <a:r>
              <a:rPr lang="en-US" sz="2000" dirty="0" smtClean="0"/>
              <a:t>Label unlabeled data</a:t>
            </a:r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552700" y="3657600"/>
            <a:ext cx="381000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0082"/>
                </a:solidFill>
              </a:rPr>
              <a:t> Data</a:t>
            </a:r>
          </a:p>
          <a:p>
            <a:pPr algn="ctr" fontAlgn="t"/>
            <a:endParaRPr lang="en-US" b="1" dirty="0" smtClean="0">
              <a:solidFill>
                <a:srgbClr val="000082"/>
              </a:solidFill>
            </a:endParaRPr>
          </a:p>
          <a:p>
            <a:pPr algn="ctr" fontAlgn="t"/>
            <a:r>
              <a:rPr lang="en-US" sz="2000" b="1" dirty="0" smtClean="0">
                <a:solidFill>
                  <a:srgbClr val="000082"/>
                </a:solidFill>
              </a:rPr>
              <a:t>Mr.</a:t>
            </a:r>
            <a:r>
              <a:rPr lang="en-US" sz="2000" dirty="0" smtClean="0">
                <a:solidFill>
                  <a:srgbClr val="000082"/>
                </a:solidFill>
              </a:rPr>
              <a:t> Balmer</a:t>
            </a:r>
            <a:r>
              <a:rPr lang="en-US" sz="2000" b="1" dirty="0" smtClean="0">
                <a:solidFill>
                  <a:srgbClr val="000082"/>
                </a:solidFill>
              </a:rPr>
              <a:t> </a:t>
            </a:r>
            <a:r>
              <a:rPr lang="en-US" sz="2000" dirty="0" smtClean="0">
                <a:solidFill>
                  <a:srgbClr val="000082"/>
                </a:solidFill>
              </a:rPr>
              <a:t>has already faxed</a:t>
            </a:r>
          </a:p>
          <a:p>
            <a:pPr algn="ctr" fontAlgn="t"/>
            <a:endParaRPr lang="en-US" sz="2000" dirty="0" smtClean="0">
              <a:solidFill>
                <a:srgbClr val="000082"/>
              </a:solidFill>
            </a:endParaRPr>
          </a:p>
          <a:p>
            <a:pPr algn="ctr" fontAlgn="t"/>
            <a:r>
              <a:rPr lang="en-US" sz="2000" dirty="0" smtClean="0">
                <a:solidFill>
                  <a:srgbClr val="000082"/>
                </a:solidFill>
              </a:rPr>
              <a:t>says Mr. </a:t>
            </a:r>
            <a:r>
              <a:rPr lang="en-US" sz="2000" b="1" dirty="0" smtClean="0">
                <a:solidFill>
                  <a:srgbClr val="000082"/>
                </a:solidFill>
              </a:rPr>
              <a:t>Cooper</a:t>
            </a:r>
            <a:r>
              <a:rPr lang="en-US" sz="2000" dirty="0" smtClean="0">
                <a:solidFill>
                  <a:srgbClr val="000082"/>
                </a:solidFill>
              </a:rPr>
              <a:t>, vice president</a:t>
            </a:r>
          </a:p>
          <a:p>
            <a:pPr algn="ctr" fontAlgn="t"/>
            <a:endParaRPr lang="en-US" sz="2000" dirty="0" smtClean="0">
              <a:solidFill>
                <a:srgbClr val="000082"/>
              </a:solidFill>
            </a:endParaRPr>
          </a:p>
          <a:p>
            <a:pPr algn="ctr" fontAlgn="t"/>
            <a:r>
              <a:rPr lang="en-US" sz="2000" dirty="0" smtClean="0">
                <a:solidFill>
                  <a:srgbClr val="000082"/>
                </a:solidFill>
              </a:rPr>
              <a:t>says Mr. </a:t>
            </a:r>
            <a:r>
              <a:rPr lang="en-US" sz="2000" b="1" dirty="0" smtClean="0">
                <a:solidFill>
                  <a:srgbClr val="000082"/>
                </a:solidFill>
              </a:rPr>
              <a:t>Cooper</a:t>
            </a:r>
            <a:r>
              <a:rPr lang="en-US" sz="2000" dirty="0" smtClean="0">
                <a:solidFill>
                  <a:srgbClr val="000082"/>
                </a:solidFill>
              </a:rPr>
              <a:t>, vice president</a:t>
            </a:r>
          </a:p>
          <a:p>
            <a:pPr algn="ctr" fontAlgn="t"/>
            <a:endParaRPr lang="en-US" sz="2000" dirty="0" smtClean="0">
              <a:solidFill>
                <a:srgbClr val="000082"/>
              </a:solidFill>
            </a:endParaRPr>
          </a:p>
          <a:p>
            <a:pPr algn="ctr" fontAlgn="t"/>
            <a:r>
              <a:rPr lang="en-US" sz="2000" b="1" dirty="0" smtClean="0">
                <a:solidFill>
                  <a:srgbClr val="000082"/>
                </a:solidFill>
              </a:rPr>
              <a:t>Cooper Tires</a:t>
            </a:r>
            <a:r>
              <a:rPr lang="en-US" sz="2000" dirty="0" smtClean="0">
                <a:solidFill>
                  <a:srgbClr val="000082"/>
                </a:solidFill>
              </a:rPr>
              <a:t> spokesman John</a:t>
            </a:r>
            <a:endParaRPr lang="en-US" dirty="0">
              <a:solidFill>
                <a:srgbClr val="00008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15000" y="3657600"/>
            <a:ext cx="34290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Update action</a:t>
            </a:r>
          </a:p>
          <a:p>
            <a:pPr algn="ctr" fontAlgn="t"/>
            <a:endParaRPr lang="en-US" b="1" dirty="0" smtClean="0">
              <a:solidFill>
                <a:srgbClr val="FF0000"/>
              </a:solidFill>
            </a:endParaRPr>
          </a:p>
          <a:p>
            <a:pPr algn="ctr" fontAlgn="t"/>
            <a:endParaRPr lang="en-US" sz="2000" dirty="0" smtClean="0">
              <a:solidFill>
                <a:srgbClr val="FF0000"/>
              </a:solidFill>
            </a:endParaRPr>
          </a:p>
          <a:p>
            <a:pPr algn="ctr" fontAlgn="t"/>
            <a:endParaRPr lang="en-US" sz="2000" dirty="0" smtClean="0">
              <a:solidFill>
                <a:srgbClr val="FF0000"/>
              </a:solidFill>
            </a:endParaRPr>
          </a:p>
          <a:p>
            <a:pPr algn="ctr" fontAlgn="t"/>
            <a:r>
              <a:rPr lang="en-US" sz="2000" dirty="0" smtClean="0">
                <a:solidFill>
                  <a:srgbClr val="FF0000"/>
                </a:solidFill>
              </a:rPr>
              <a:t>Label  “Person”</a:t>
            </a:r>
          </a:p>
          <a:p>
            <a:pPr algn="ctr" fontAlgn="t"/>
            <a:endParaRPr lang="en-US" sz="2000" dirty="0" smtClean="0">
              <a:solidFill>
                <a:srgbClr val="FF0000"/>
              </a:solidFill>
            </a:endParaRPr>
          </a:p>
          <a:p>
            <a:pPr algn="ctr" fontAlgn="t"/>
            <a:endParaRPr lang="en-US" sz="2000" dirty="0" smtClean="0">
              <a:solidFill>
                <a:srgbClr val="FF0000"/>
              </a:solidFill>
            </a:endParaRPr>
          </a:p>
          <a:p>
            <a:pPr algn="ctr" fontAlgn="t"/>
            <a:endParaRPr lang="en-US" sz="2000" dirty="0" smtClean="0">
              <a:solidFill>
                <a:srgbClr val="FF0000"/>
              </a:solidFill>
            </a:endParaRPr>
          </a:p>
          <a:p>
            <a:pPr algn="ctr" fontAlgn="t"/>
            <a:r>
              <a:rPr lang="en-US" sz="2000" dirty="0" smtClean="0">
                <a:solidFill>
                  <a:srgbClr val="FF0000"/>
                </a:solidFill>
              </a:rPr>
              <a:t>Label  “Person”</a:t>
            </a:r>
          </a:p>
          <a:p>
            <a:pPr algn="ctr" fontAlgn="t"/>
            <a:endParaRPr lang="en-US" dirty="0" smtClean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0" y="4113212"/>
            <a:ext cx="914400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SSL with latent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610600" cy="4525963"/>
          </a:xfrm>
        </p:spPr>
        <p:txBody>
          <a:bodyPr/>
          <a:lstStyle/>
          <a:p>
            <a:pPr>
              <a:spcBef>
                <a:spcPts val="3000"/>
              </a:spcBef>
            </a:pPr>
            <a:r>
              <a:rPr lang="en-US" sz="2400" b="1" dirty="0" smtClean="0"/>
              <a:t>Maximize likelihood treating unlabeled labels as hidden</a:t>
            </a:r>
          </a:p>
          <a:p>
            <a:pPr>
              <a:spcBef>
                <a:spcPts val="3000"/>
              </a:spcBef>
            </a:pPr>
            <a:endParaRPr lang="en-US" sz="2400" dirty="0" smtClean="0"/>
          </a:p>
          <a:p>
            <a:pPr>
              <a:spcBef>
                <a:spcPts val="3000"/>
              </a:spcBef>
            </a:pPr>
            <a:endParaRPr lang="en-US" sz="2400" dirty="0" smtClean="0"/>
          </a:p>
          <a:p>
            <a:pPr>
              <a:spcBef>
                <a:spcPts val="3000"/>
              </a:spcBef>
            </a:pPr>
            <a:endParaRPr lang="en-US" sz="2400" dirty="0" smtClean="0"/>
          </a:p>
          <a:p>
            <a:pPr>
              <a:spcBef>
                <a:spcPts val="4000"/>
              </a:spcBef>
            </a:pPr>
            <a:r>
              <a:rPr lang="en-US" sz="2400" b="1" dirty="0" smtClean="0">
                <a:solidFill>
                  <a:srgbClr val="006C00"/>
                </a:solidFill>
              </a:rPr>
              <a:t>Labeled data gives us basic label-feature structure. Maximum likelihood (MLE) via EM fills in the gaps</a:t>
            </a:r>
          </a:p>
        </p:txBody>
      </p:sp>
      <p:sp>
        <p:nvSpPr>
          <p:cNvPr id="10" name="Oval 7"/>
          <p:cNvSpPr>
            <a:spLocks noChangeArrowheads="1"/>
          </p:cNvSpPr>
          <p:nvPr/>
        </p:nvSpPr>
        <p:spPr bwMode="auto">
          <a:xfrm>
            <a:off x="1981200" y="2373868"/>
            <a:ext cx="381000" cy="381000"/>
          </a:xfrm>
          <a:prstGeom prst="ellipse">
            <a:avLst/>
          </a:prstGeom>
          <a:solidFill>
            <a:schemeClr val="tx2">
              <a:alpha val="20000"/>
            </a:schemeClr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auto">
          <a:xfrm>
            <a:off x="838200" y="3657600"/>
            <a:ext cx="381000" cy="381000"/>
          </a:xfrm>
          <a:prstGeom prst="ellipse">
            <a:avLst/>
          </a:prstGeom>
          <a:solidFill>
            <a:schemeClr val="tx2">
              <a:alpha val="20000"/>
            </a:schemeClr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" name="Oval 7"/>
          <p:cNvSpPr>
            <a:spLocks noChangeArrowheads="1"/>
          </p:cNvSpPr>
          <p:nvPr/>
        </p:nvSpPr>
        <p:spPr bwMode="auto">
          <a:xfrm>
            <a:off x="1879600" y="3237468"/>
            <a:ext cx="381000" cy="381000"/>
          </a:xfrm>
          <a:prstGeom prst="ellipse">
            <a:avLst/>
          </a:prstGeom>
          <a:solidFill>
            <a:schemeClr val="tx2">
              <a:alpha val="20000"/>
            </a:schemeClr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3" name="Oval 7"/>
          <p:cNvSpPr>
            <a:spLocks noChangeArrowheads="1"/>
          </p:cNvSpPr>
          <p:nvPr/>
        </p:nvSpPr>
        <p:spPr bwMode="auto">
          <a:xfrm>
            <a:off x="2971800" y="2895600"/>
            <a:ext cx="381000" cy="381000"/>
          </a:xfrm>
          <a:prstGeom prst="ellipse">
            <a:avLst/>
          </a:prstGeom>
          <a:solidFill>
            <a:schemeClr val="tx2">
              <a:alpha val="20000"/>
            </a:schemeClr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4" name="Oval 7"/>
          <p:cNvSpPr>
            <a:spLocks noChangeArrowheads="1"/>
          </p:cNvSpPr>
          <p:nvPr/>
        </p:nvSpPr>
        <p:spPr bwMode="auto">
          <a:xfrm>
            <a:off x="6629400" y="2362200"/>
            <a:ext cx="381000" cy="381000"/>
          </a:xfrm>
          <a:prstGeom prst="ellipse">
            <a:avLst/>
          </a:prstGeom>
          <a:solidFill>
            <a:schemeClr val="bg1">
              <a:alpha val="20000"/>
            </a:schemeClr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5" name="Oval 7"/>
          <p:cNvSpPr>
            <a:spLocks noChangeArrowheads="1"/>
          </p:cNvSpPr>
          <p:nvPr/>
        </p:nvSpPr>
        <p:spPr bwMode="auto">
          <a:xfrm>
            <a:off x="5181600" y="3733800"/>
            <a:ext cx="381000" cy="381000"/>
          </a:xfrm>
          <a:prstGeom prst="ellipse">
            <a:avLst/>
          </a:prstGeom>
          <a:solidFill>
            <a:schemeClr val="tx2">
              <a:alpha val="20000"/>
            </a:schemeClr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6" name="Oval 7"/>
          <p:cNvSpPr>
            <a:spLocks noChangeArrowheads="1"/>
          </p:cNvSpPr>
          <p:nvPr/>
        </p:nvSpPr>
        <p:spPr bwMode="auto">
          <a:xfrm>
            <a:off x="6400800" y="3200400"/>
            <a:ext cx="381000" cy="381000"/>
          </a:xfrm>
          <a:prstGeom prst="ellipse">
            <a:avLst/>
          </a:prstGeom>
          <a:solidFill>
            <a:schemeClr val="tx2">
              <a:alpha val="20000"/>
            </a:schemeClr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7" name="Oval 7"/>
          <p:cNvSpPr>
            <a:spLocks noChangeArrowheads="1"/>
          </p:cNvSpPr>
          <p:nvPr/>
        </p:nvSpPr>
        <p:spPr bwMode="auto">
          <a:xfrm>
            <a:off x="7467600" y="2895600"/>
            <a:ext cx="381000" cy="381000"/>
          </a:xfrm>
          <a:prstGeom prst="ellipse">
            <a:avLst/>
          </a:prstGeom>
          <a:solidFill>
            <a:schemeClr val="tx2">
              <a:alpha val="20000"/>
            </a:schemeClr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2438400" y="2373868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82"/>
                </a:solidFill>
              </a:rPr>
              <a:t>Y=&lt;Person&gt;</a:t>
            </a:r>
            <a:endParaRPr lang="en-US" b="1" dirty="0">
              <a:solidFill>
                <a:srgbClr val="000082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010400" y="23622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880E0E"/>
                </a:solidFill>
              </a:rPr>
              <a:t>Y=&lt;hidden&gt;</a:t>
            </a:r>
            <a:endParaRPr lang="en-US" b="1" dirty="0">
              <a:solidFill>
                <a:srgbClr val="880E0E"/>
              </a:solidFill>
            </a:endParaRPr>
          </a:p>
        </p:txBody>
      </p:sp>
      <p:cxnSp>
        <p:nvCxnSpPr>
          <p:cNvPr id="21" name="Straight Arrow Connector 20"/>
          <p:cNvCxnSpPr>
            <a:stCxn id="10" idx="3"/>
            <a:endCxn id="11" idx="0"/>
          </p:cNvCxnSpPr>
          <p:nvPr/>
        </p:nvCxnSpPr>
        <p:spPr>
          <a:xfrm rot="5400000">
            <a:off x="1053584" y="2674188"/>
            <a:ext cx="958528" cy="1008296"/>
          </a:xfrm>
          <a:prstGeom prst="straightConnector1">
            <a:avLst/>
          </a:prstGeom>
          <a:ln w="25400">
            <a:solidFill>
              <a:srgbClr val="00008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0" idx="4"/>
            <a:endCxn id="12" idx="0"/>
          </p:cNvCxnSpPr>
          <p:nvPr/>
        </p:nvCxnSpPr>
        <p:spPr>
          <a:xfrm rot="5400000">
            <a:off x="1879600" y="2945368"/>
            <a:ext cx="482600" cy="101600"/>
          </a:xfrm>
          <a:prstGeom prst="straightConnector1">
            <a:avLst/>
          </a:prstGeom>
          <a:ln w="25400">
            <a:solidFill>
              <a:srgbClr val="00008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10" idx="5"/>
            <a:endCxn id="13" idx="1"/>
          </p:cNvCxnSpPr>
          <p:nvPr/>
        </p:nvCxnSpPr>
        <p:spPr>
          <a:xfrm rot="16200000" flipH="1">
            <a:off x="2540838" y="2464638"/>
            <a:ext cx="252324" cy="721192"/>
          </a:xfrm>
          <a:prstGeom prst="straightConnector1">
            <a:avLst/>
          </a:prstGeom>
          <a:ln w="25400">
            <a:solidFill>
              <a:srgbClr val="00008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14" idx="3"/>
            <a:endCxn id="15" idx="0"/>
          </p:cNvCxnSpPr>
          <p:nvPr/>
        </p:nvCxnSpPr>
        <p:spPr>
          <a:xfrm rot="5400000">
            <a:off x="5505450" y="2554054"/>
            <a:ext cx="1046396" cy="1313096"/>
          </a:xfrm>
          <a:prstGeom prst="straightConnector1">
            <a:avLst/>
          </a:prstGeom>
          <a:ln w="25400">
            <a:solidFill>
              <a:srgbClr val="880E0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14" idx="4"/>
            <a:endCxn id="16" idx="0"/>
          </p:cNvCxnSpPr>
          <p:nvPr/>
        </p:nvCxnSpPr>
        <p:spPr>
          <a:xfrm rot="5400000">
            <a:off x="6477000" y="2857500"/>
            <a:ext cx="457200" cy="228600"/>
          </a:xfrm>
          <a:prstGeom prst="straightConnector1">
            <a:avLst/>
          </a:prstGeom>
          <a:ln w="25400">
            <a:solidFill>
              <a:srgbClr val="880E0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14" idx="5"/>
            <a:endCxn id="17" idx="1"/>
          </p:cNvCxnSpPr>
          <p:nvPr/>
        </p:nvCxnSpPr>
        <p:spPr>
          <a:xfrm rot="16200000" flipH="1">
            <a:off x="7107004" y="2535004"/>
            <a:ext cx="263992" cy="568792"/>
          </a:xfrm>
          <a:prstGeom prst="straightConnector1">
            <a:avLst/>
          </a:prstGeom>
          <a:ln w="25400">
            <a:solidFill>
              <a:srgbClr val="880E0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447800" y="35814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82"/>
                </a:solidFill>
              </a:rPr>
              <a:t>MW=&lt;Cooper&gt;</a:t>
            </a:r>
            <a:endParaRPr lang="en-US" b="1" dirty="0">
              <a:solidFill>
                <a:srgbClr val="000082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33400" y="3974068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82"/>
                </a:solidFill>
              </a:rPr>
              <a:t>LW=&lt;Mr.&gt;</a:t>
            </a:r>
            <a:endParaRPr lang="en-US" b="1" dirty="0">
              <a:solidFill>
                <a:srgbClr val="000082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590800" y="3200400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82"/>
                </a:solidFill>
              </a:rPr>
              <a:t>RW=&lt;president&gt;</a:t>
            </a:r>
            <a:endParaRPr lang="en-US" b="1" dirty="0">
              <a:solidFill>
                <a:srgbClr val="000082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800600" y="4126468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880E0E"/>
                </a:solidFill>
              </a:rPr>
              <a:t>LW=&lt;Mr.&gt;</a:t>
            </a:r>
            <a:endParaRPr lang="en-US" b="1" dirty="0">
              <a:solidFill>
                <a:srgbClr val="880E0E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943600" y="35814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880E0E"/>
                </a:solidFill>
              </a:rPr>
              <a:t>MW=&lt;Balmer&gt;</a:t>
            </a:r>
            <a:endParaRPr lang="en-US" b="1" dirty="0">
              <a:solidFill>
                <a:srgbClr val="880E0E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239000" y="32004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880E0E"/>
                </a:solidFill>
              </a:rPr>
              <a:t>RW=&lt;has&gt;</a:t>
            </a:r>
            <a:endParaRPr lang="en-US" b="1" dirty="0">
              <a:solidFill>
                <a:srgbClr val="880E0E"/>
              </a:solidFill>
            </a:endParaRPr>
          </a:p>
        </p:txBody>
      </p:sp>
      <p:pic>
        <p:nvPicPr>
          <p:cNvPr id="29" name="Picture 28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 bwMode="auto">
          <a:xfrm>
            <a:off x="816188" y="5486400"/>
            <a:ext cx="7113678" cy="1076940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9" grpId="0"/>
      <p:bldP spid="20" grpId="0"/>
      <p:bldP spid="39" grpId="0"/>
      <p:bldP spid="40" grpId="0"/>
      <p:bldP spid="41" grpId="0"/>
      <p:bldP spid="44" grpId="0"/>
      <p:bldP spid="45" grpId="0"/>
      <p:bldP spid="4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108688" y="4191000"/>
            <a:ext cx="8759087" cy="22860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161920" y="1524000"/>
            <a:ext cx="7924800" cy="6858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76200" y="2438400"/>
            <a:ext cx="8839200" cy="1524000"/>
          </a:xfrm>
          <a:prstGeom prst="roundRect">
            <a:avLst/>
          </a:prstGeom>
          <a:solidFill>
            <a:srgbClr val="CD7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23300" cy="1143000"/>
          </a:xfrm>
        </p:spPr>
        <p:txBody>
          <a:bodyPr/>
          <a:lstStyle/>
          <a:p>
            <a:r>
              <a:rPr lang="en-US" dirty="0" smtClean="0"/>
              <a:t>Where can MLE go wrong?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1"/>
            <a:ext cx="8915400" cy="5562599"/>
          </a:xfrm>
        </p:spPr>
        <p:txBody>
          <a:bodyPr/>
          <a:lstStyle/>
          <a:p>
            <a:pPr>
              <a:spcBef>
                <a:spcPts val="1000"/>
              </a:spcBef>
            </a:pPr>
            <a:r>
              <a:rPr lang="en-US" sz="2800" dirty="0" smtClean="0"/>
              <a:t>Unclear when likelihood and error are related</a:t>
            </a:r>
          </a:p>
          <a:p>
            <a:pPr>
              <a:spcBef>
                <a:spcPts val="3000"/>
              </a:spcBef>
            </a:pPr>
            <a:r>
              <a:rPr lang="en-US" sz="2800" dirty="0" smtClean="0"/>
              <a:t>Collins &amp; Singer (1999) : co-boosting 92%, EM: 83% </a:t>
            </a:r>
          </a:p>
          <a:p>
            <a:pPr>
              <a:spcBef>
                <a:spcPts val="1000"/>
              </a:spcBef>
            </a:pPr>
            <a:r>
              <a:rPr lang="en-US" sz="2800" dirty="0" smtClean="0"/>
              <a:t>Mark Johnson.  </a:t>
            </a:r>
            <a:r>
              <a:rPr lang="en-US" sz="2800" u="sng" dirty="0" smtClean="0"/>
              <a:t>Why doesn’t EM find good HMM POS-taggers</a:t>
            </a:r>
            <a:r>
              <a:rPr lang="en-US" sz="2800" dirty="0" smtClean="0"/>
              <a:t>?  EMNLP 2007.</a:t>
            </a:r>
          </a:p>
          <a:p>
            <a:pPr>
              <a:spcBef>
                <a:spcPts val="3000"/>
              </a:spcBef>
            </a:pPr>
            <a:r>
              <a:rPr lang="en-US" sz="2800" dirty="0" smtClean="0"/>
              <a:t>How can we fix MLE? </a:t>
            </a:r>
          </a:p>
          <a:p>
            <a:pPr lvl="1">
              <a:spcBef>
                <a:spcPts val="1000"/>
              </a:spcBef>
            </a:pPr>
            <a:r>
              <a:rPr lang="en-US" sz="2400" dirty="0" smtClean="0"/>
              <a:t>Good solutions are </a:t>
            </a:r>
            <a:r>
              <a:rPr lang="en-US" sz="2400" b="1" dirty="0" smtClean="0"/>
              <a:t>high likelihood</a:t>
            </a:r>
            <a:r>
              <a:rPr lang="en-US" sz="2400" dirty="0" smtClean="0"/>
              <a:t>, even if they’re not </a:t>
            </a:r>
            <a:r>
              <a:rPr lang="en-US" sz="2400" b="1" dirty="0" smtClean="0"/>
              <a:t>maximum likelihood</a:t>
            </a:r>
          </a:p>
          <a:p>
            <a:pPr lvl="1">
              <a:spcBef>
                <a:spcPts val="1000"/>
              </a:spcBef>
            </a:pPr>
            <a:r>
              <a:rPr lang="en-US" sz="2400" b="1" dirty="0" smtClean="0"/>
              <a:t>Coming up:</a:t>
            </a:r>
            <a:r>
              <a:rPr lang="en-US" sz="2400" dirty="0" smtClean="0"/>
              <a:t> Constrain solutions to be consistent with linguistic intuition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24"/>
          <p:cNvSpPr>
            <a:spLocks noChangeArrowheads="1"/>
          </p:cNvSpPr>
          <p:nvPr/>
        </p:nvSpPr>
        <p:spPr bwMode="auto">
          <a:xfrm>
            <a:off x="2571093" y="3892670"/>
            <a:ext cx="1807766" cy="67933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45" name="Line 27"/>
          <p:cNvSpPr>
            <a:spLocks noChangeShapeType="1"/>
          </p:cNvSpPr>
          <p:nvPr/>
        </p:nvSpPr>
        <p:spPr bwMode="auto">
          <a:xfrm>
            <a:off x="2627586" y="3960603"/>
            <a:ext cx="1694781" cy="1416"/>
          </a:xfrm>
          <a:prstGeom prst="line">
            <a:avLst/>
          </a:prstGeom>
          <a:noFill/>
          <a:ln w="57150">
            <a:solidFill>
              <a:srgbClr val="9999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46" name="Line 28"/>
          <p:cNvSpPr>
            <a:spLocks noChangeShapeType="1"/>
          </p:cNvSpPr>
          <p:nvPr/>
        </p:nvSpPr>
        <p:spPr bwMode="auto">
          <a:xfrm>
            <a:off x="2627586" y="4096469"/>
            <a:ext cx="1694781" cy="1416"/>
          </a:xfrm>
          <a:prstGeom prst="line">
            <a:avLst/>
          </a:prstGeom>
          <a:noFill/>
          <a:ln w="57150">
            <a:solidFill>
              <a:srgbClr val="9999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47" name="Line 29"/>
          <p:cNvSpPr>
            <a:spLocks noChangeShapeType="1"/>
          </p:cNvSpPr>
          <p:nvPr/>
        </p:nvSpPr>
        <p:spPr bwMode="auto">
          <a:xfrm>
            <a:off x="2627586" y="4232335"/>
            <a:ext cx="1694781" cy="1416"/>
          </a:xfrm>
          <a:prstGeom prst="line">
            <a:avLst/>
          </a:prstGeom>
          <a:noFill/>
          <a:ln w="57150">
            <a:solidFill>
              <a:srgbClr val="9999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48" name="Line 36"/>
          <p:cNvSpPr>
            <a:spLocks noChangeShapeType="1"/>
          </p:cNvSpPr>
          <p:nvPr/>
        </p:nvSpPr>
        <p:spPr bwMode="auto">
          <a:xfrm>
            <a:off x="2627586" y="4368201"/>
            <a:ext cx="1694781" cy="1416"/>
          </a:xfrm>
          <a:prstGeom prst="line">
            <a:avLst/>
          </a:prstGeom>
          <a:noFill/>
          <a:ln w="57150">
            <a:solidFill>
              <a:srgbClr val="9999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49" name="Line 37"/>
          <p:cNvSpPr>
            <a:spLocks noChangeShapeType="1"/>
          </p:cNvSpPr>
          <p:nvPr/>
        </p:nvSpPr>
        <p:spPr bwMode="auto">
          <a:xfrm>
            <a:off x="2627586" y="4504067"/>
            <a:ext cx="1694781" cy="1416"/>
          </a:xfrm>
          <a:prstGeom prst="line">
            <a:avLst/>
          </a:prstGeom>
          <a:noFill/>
          <a:ln w="57150">
            <a:solidFill>
              <a:srgbClr val="9999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8" name="Rectangle 24"/>
          <p:cNvSpPr>
            <a:spLocks noChangeArrowheads="1"/>
          </p:cNvSpPr>
          <p:nvPr/>
        </p:nvSpPr>
        <p:spPr bwMode="auto">
          <a:xfrm>
            <a:off x="2286000" y="3734159"/>
            <a:ext cx="1807766" cy="67933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9" name="Line 27"/>
          <p:cNvSpPr>
            <a:spLocks noChangeShapeType="1"/>
          </p:cNvSpPr>
          <p:nvPr/>
        </p:nvSpPr>
        <p:spPr bwMode="auto">
          <a:xfrm>
            <a:off x="2342493" y="3802092"/>
            <a:ext cx="1694781" cy="1416"/>
          </a:xfrm>
          <a:prstGeom prst="line">
            <a:avLst/>
          </a:prstGeom>
          <a:noFill/>
          <a:ln w="57150">
            <a:solidFill>
              <a:srgbClr val="9999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40" name="Line 28"/>
          <p:cNvSpPr>
            <a:spLocks noChangeShapeType="1"/>
          </p:cNvSpPr>
          <p:nvPr/>
        </p:nvSpPr>
        <p:spPr bwMode="auto">
          <a:xfrm>
            <a:off x="2342493" y="3937958"/>
            <a:ext cx="1694781" cy="1416"/>
          </a:xfrm>
          <a:prstGeom prst="line">
            <a:avLst/>
          </a:prstGeom>
          <a:noFill/>
          <a:ln w="57150">
            <a:solidFill>
              <a:srgbClr val="9999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41" name="Line 29"/>
          <p:cNvSpPr>
            <a:spLocks noChangeShapeType="1"/>
          </p:cNvSpPr>
          <p:nvPr/>
        </p:nvSpPr>
        <p:spPr bwMode="auto">
          <a:xfrm>
            <a:off x="2342493" y="4073825"/>
            <a:ext cx="1694781" cy="1416"/>
          </a:xfrm>
          <a:prstGeom prst="line">
            <a:avLst/>
          </a:prstGeom>
          <a:noFill/>
          <a:ln w="57150">
            <a:solidFill>
              <a:srgbClr val="9999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42" name="Line 36"/>
          <p:cNvSpPr>
            <a:spLocks noChangeShapeType="1"/>
          </p:cNvSpPr>
          <p:nvPr/>
        </p:nvSpPr>
        <p:spPr bwMode="auto">
          <a:xfrm>
            <a:off x="2342493" y="4209691"/>
            <a:ext cx="1694781" cy="1416"/>
          </a:xfrm>
          <a:prstGeom prst="line">
            <a:avLst/>
          </a:prstGeom>
          <a:noFill/>
          <a:ln w="57150">
            <a:solidFill>
              <a:srgbClr val="9999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43" name="Line 37"/>
          <p:cNvSpPr>
            <a:spLocks noChangeShapeType="1"/>
          </p:cNvSpPr>
          <p:nvPr/>
        </p:nvSpPr>
        <p:spPr bwMode="auto">
          <a:xfrm>
            <a:off x="2342493" y="4345557"/>
            <a:ext cx="1694781" cy="1416"/>
          </a:xfrm>
          <a:prstGeom prst="line">
            <a:avLst/>
          </a:prstGeom>
          <a:noFill/>
          <a:ln w="57150">
            <a:solidFill>
              <a:srgbClr val="9999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Prototype-driven learning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304800" y="2286000"/>
            <a:ext cx="4495800" cy="563563"/>
          </a:xfrm>
        </p:spPr>
        <p:txBody>
          <a:bodyPr/>
          <a:lstStyle/>
          <a:p>
            <a:pPr>
              <a:buNone/>
            </a:pPr>
            <a:r>
              <a:rPr lang="en-US" sz="2000" b="1" u="sng" dirty="0" smtClean="0">
                <a:solidFill>
                  <a:srgbClr val="000082"/>
                </a:solidFill>
              </a:rPr>
              <a:t>Standard SSL</a:t>
            </a:r>
            <a:endParaRPr lang="en-US" sz="2000" b="1" u="sng" dirty="0">
              <a:solidFill>
                <a:srgbClr val="000082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57200" y="1524000"/>
            <a:ext cx="655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Haghighi and Klein 2006</a:t>
            </a:r>
            <a:endParaRPr lang="en-US" sz="2800" b="1" dirty="0"/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auto">
          <a:xfrm>
            <a:off x="2514600" y="3371850"/>
            <a:ext cx="1807766" cy="67933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0" name="Line 8"/>
          <p:cNvSpPr>
            <a:spLocks noChangeShapeType="1"/>
          </p:cNvSpPr>
          <p:nvPr/>
        </p:nvSpPr>
        <p:spPr bwMode="auto">
          <a:xfrm>
            <a:off x="2571093" y="3439783"/>
            <a:ext cx="1694781" cy="1416"/>
          </a:xfrm>
          <a:prstGeom prst="line">
            <a:avLst/>
          </a:prstGeom>
          <a:noFill/>
          <a:ln w="57150">
            <a:solidFill>
              <a:srgbClr val="9999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1" name="Line 9"/>
          <p:cNvSpPr>
            <a:spLocks noChangeShapeType="1"/>
          </p:cNvSpPr>
          <p:nvPr/>
        </p:nvSpPr>
        <p:spPr bwMode="auto">
          <a:xfrm>
            <a:off x="2571093" y="3575649"/>
            <a:ext cx="1694781" cy="1416"/>
          </a:xfrm>
          <a:prstGeom prst="line">
            <a:avLst/>
          </a:prstGeom>
          <a:noFill/>
          <a:ln w="57150">
            <a:solidFill>
              <a:srgbClr val="9999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2" name="Line 10"/>
          <p:cNvSpPr>
            <a:spLocks noChangeShapeType="1"/>
          </p:cNvSpPr>
          <p:nvPr/>
        </p:nvSpPr>
        <p:spPr bwMode="auto">
          <a:xfrm>
            <a:off x="2571093" y="3711515"/>
            <a:ext cx="1694781" cy="1416"/>
          </a:xfrm>
          <a:prstGeom prst="line">
            <a:avLst/>
          </a:prstGeom>
          <a:noFill/>
          <a:ln w="57150">
            <a:solidFill>
              <a:srgbClr val="9999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6" name="Line 17"/>
          <p:cNvSpPr>
            <a:spLocks noChangeShapeType="1"/>
          </p:cNvSpPr>
          <p:nvPr/>
        </p:nvSpPr>
        <p:spPr bwMode="auto">
          <a:xfrm>
            <a:off x="2571093" y="3847381"/>
            <a:ext cx="1694781" cy="1416"/>
          </a:xfrm>
          <a:prstGeom prst="line">
            <a:avLst/>
          </a:prstGeom>
          <a:noFill/>
          <a:ln w="57150">
            <a:solidFill>
              <a:srgbClr val="9999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7" name="Line 18"/>
          <p:cNvSpPr>
            <a:spLocks noChangeShapeType="1"/>
          </p:cNvSpPr>
          <p:nvPr/>
        </p:nvSpPr>
        <p:spPr bwMode="auto">
          <a:xfrm>
            <a:off x="2571093" y="3983247"/>
            <a:ext cx="1694781" cy="1416"/>
          </a:xfrm>
          <a:prstGeom prst="line">
            <a:avLst/>
          </a:prstGeom>
          <a:noFill/>
          <a:ln w="57150">
            <a:solidFill>
              <a:srgbClr val="9999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3" name="TextBox 62"/>
          <p:cNvSpPr txBox="1"/>
          <p:nvPr/>
        </p:nvSpPr>
        <p:spPr>
          <a:xfrm>
            <a:off x="304800" y="28956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labeled data</a:t>
            </a:r>
            <a:endParaRPr lang="en-US" u="sng" dirty="0"/>
          </a:p>
        </p:txBody>
      </p:sp>
      <p:sp>
        <p:nvSpPr>
          <p:cNvPr id="64" name="TextBox 63"/>
          <p:cNvSpPr txBox="1"/>
          <p:nvPr/>
        </p:nvSpPr>
        <p:spPr>
          <a:xfrm>
            <a:off x="2514600" y="28956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unlabeled data</a:t>
            </a:r>
            <a:endParaRPr lang="en-US" u="sng" dirty="0"/>
          </a:p>
        </p:txBody>
      </p:sp>
      <p:graphicFrame>
        <p:nvGraphicFramePr>
          <p:cNvPr id="65" name="Group 474"/>
          <p:cNvGraphicFramePr>
            <a:graphicFrameLocks noGrp="1"/>
          </p:cNvGraphicFramePr>
          <p:nvPr/>
        </p:nvGraphicFramePr>
        <p:xfrm>
          <a:off x="4800600" y="3276600"/>
          <a:ext cx="1905000" cy="1883664"/>
        </p:xfrm>
        <a:graphic>
          <a:graphicData uri="http://schemas.openxmlformats.org/drawingml/2006/table">
            <a:tbl>
              <a:tblPr/>
              <a:tblGrid>
                <a:gridCol w="762000"/>
                <a:gridCol w="1143000"/>
              </a:tblGrid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NN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president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percent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ＭＳ Ｐゴシック" pitchFamily="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AEE09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VBD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FF00"/>
                        </a:solidFill>
                        <a:effectLst/>
                        <a:latin typeface="Arial" charset="0"/>
                        <a:ea typeface="ＭＳ Ｐゴシック" pitchFamily="1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said, was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had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ＭＳ Ｐゴシック" pitchFamily="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A97FF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JJ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new, last,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other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ＭＳ Ｐゴシック" pitchFamily="1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6" name="Content Placeholder 2"/>
          <p:cNvSpPr txBox="1">
            <a:spLocks/>
          </p:cNvSpPr>
          <p:nvPr/>
        </p:nvSpPr>
        <p:spPr bwMode="auto">
          <a:xfrm>
            <a:off x="4648200" y="2286000"/>
            <a:ext cx="44958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sng" strike="noStrike" kern="0" cap="none" spc="0" normalizeH="0" baseline="0" noProof="0" dirty="0" smtClean="0">
                <a:ln>
                  <a:noFill/>
                </a:ln>
                <a:solidFill>
                  <a:srgbClr val="880E0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Prototype learning</a:t>
            </a:r>
            <a:r>
              <a:rPr lang="en-US" sz="2000" b="1" u="sng" kern="0" dirty="0" smtClean="0">
                <a:solidFill>
                  <a:srgbClr val="880E0E"/>
                </a:solidFill>
                <a:latin typeface="+mn-lt"/>
              </a:rPr>
              <a:t> (part of speech)</a:t>
            </a:r>
            <a:endParaRPr kumimoji="0" lang="en-US" sz="2000" b="1" i="0" u="sng" strike="noStrike" kern="0" cap="none" spc="0" normalizeH="0" baseline="0" noProof="0" dirty="0">
              <a:ln>
                <a:noFill/>
              </a:ln>
              <a:solidFill>
                <a:srgbClr val="880E0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3" name="Group 84"/>
          <p:cNvGrpSpPr/>
          <p:nvPr/>
        </p:nvGrpSpPr>
        <p:grpSpPr>
          <a:xfrm>
            <a:off x="304800" y="3505200"/>
            <a:ext cx="1676400" cy="785813"/>
            <a:chOff x="1066800" y="5005387"/>
            <a:chExt cx="1676400" cy="785813"/>
          </a:xfrm>
        </p:grpSpPr>
        <p:sp>
          <p:nvSpPr>
            <p:cNvPr id="86" name="Rectangle 288"/>
            <p:cNvSpPr>
              <a:spLocks noChangeArrowheads="1"/>
            </p:cNvSpPr>
            <p:nvPr/>
          </p:nvSpPr>
          <p:spPr bwMode="auto">
            <a:xfrm>
              <a:off x="1066800" y="5005387"/>
              <a:ext cx="1676400" cy="78581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87" name="Line 291"/>
            <p:cNvSpPr>
              <a:spLocks noChangeShapeType="1"/>
            </p:cNvSpPr>
            <p:nvPr/>
          </p:nvSpPr>
          <p:spPr bwMode="auto">
            <a:xfrm>
              <a:off x="1119188" y="5081587"/>
              <a:ext cx="785813" cy="1588"/>
            </a:xfrm>
            <a:prstGeom prst="line">
              <a:avLst/>
            </a:prstGeom>
            <a:noFill/>
            <a:ln w="5715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88" name="Line 292"/>
            <p:cNvSpPr>
              <a:spLocks noChangeShapeType="1"/>
            </p:cNvSpPr>
            <p:nvPr/>
          </p:nvSpPr>
          <p:spPr bwMode="auto">
            <a:xfrm>
              <a:off x="1957388" y="5084762"/>
              <a:ext cx="733425" cy="1588"/>
            </a:xfrm>
            <a:prstGeom prst="line">
              <a:avLst/>
            </a:prstGeom>
            <a:noFill/>
            <a:ln w="5715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89" name="Line 293"/>
            <p:cNvSpPr>
              <a:spLocks noChangeShapeType="1"/>
            </p:cNvSpPr>
            <p:nvPr/>
          </p:nvSpPr>
          <p:spPr bwMode="auto">
            <a:xfrm>
              <a:off x="1119188" y="5241925"/>
              <a:ext cx="1309688" cy="158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90" name="Line 294"/>
            <p:cNvSpPr>
              <a:spLocks noChangeShapeType="1"/>
            </p:cNvSpPr>
            <p:nvPr/>
          </p:nvSpPr>
          <p:spPr bwMode="auto">
            <a:xfrm>
              <a:off x="2481263" y="5241925"/>
              <a:ext cx="209550" cy="1588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91" name="Line 295"/>
            <p:cNvSpPr>
              <a:spLocks noChangeShapeType="1"/>
            </p:cNvSpPr>
            <p:nvPr/>
          </p:nvSpPr>
          <p:spPr bwMode="auto">
            <a:xfrm>
              <a:off x="1119188" y="5399087"/>
              <a:ext cx="942975" cy="1588"/>
            </a:xfrm>
            <a:prstGeom prst="line">
              <a:avLst/>
            </a:prstGeom>
            <a:noFill/>
            <a:ln w="5715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92" name="Line 296"/>
            <p:cNvSpPr>
              <a:spLocks noChangeShapeType="1"/>
            </p:cNvSpPr>
            <p:nvPr/>
          </p:nvSpPr>
          <p:spPr bwMode="auto">
            <a:xfrm>
              <a:off x="2114550" y="5399087"/>
              <a:ext cx="576263" cy="1588"/>
            </a:xfrm>
            <a:prstGeom prst="line">
              <a:avLst/>
            </a:prstGeom>
            <a:noFill/>
            <a:ln w="5715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93" name="Line 314"/>
            <p:cNvSpPr>
              <a:spLocks noChangeShapeType="1"/>
            </p:cNvSpPr>
            <p:nvPr/>
          </p:nvSpPr>
          <p:spPr bwMode="auto">
            <a:xfrm>
              <a:off x="1119188" y="5556250"/>
              <a:ext cx="1047750" cy="1588"/>
            </a:xfrm>
            <a:prstGeom prst="line">
              <a:avLst/>
            </a:prstGeom>
            <a:noFill/>
            <a:ln w="57150">
              <a:solidFill>
                <a:srgbClr val="FF00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94" name="Line 315"/>
            <p:cNvSpPr>
              <a:spLocks noChangeShapeType="1"/>
            </p:cNvSpPr>
            <p:nvPr/>
          </p:nvSpPr>
          <p:spPr bwMode="auto">
            <a:xfrm>
              <a:off x="2219325" y="5556250"/>
              <a:ext cx="471488" cy="1588"/>
            </a:xfrm>
            <a:prstGeom prst="line">
              <a:avLst/>
            </a:prstGeom>
            <a:noFill/>
            <a:ln w="5715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95" name="Line 316"/>
            <p:cNvSpPr>
              <a:spLocks noChangeShapeType="1"/>
            </p:cNvSpPr>
            <p:nvPr/>
          </p:nvSpPr>
          <p:spPr bwMode="auto">
            <a:xfrm>
              <a:off x="1119188" y="5713412"/>
              <a:ext cx="419100" cy="1588"/>
            </a:xfrm>
            <a:prstGeom prst="line">
              <a:avLst/>
            </a:prstGeom>
            <a:noFill/>
            <a:ln w="5715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96" name="Line 317"/>
            <p:cNvSpPr>
              <a:spLocks noChangeShapeType="1"/>
            </p:cNvSpPr>
            <p:nvPr/>
          </p:nvSpPr>
          <p:spPr bwMode="auto">
            <a:xfrm>
              <a:off x="1590675" y="5713412"/>
              <a:ext cx="1100138" cy="1588"/>
            </a:xfrm>
            <a:prstGeom prst="line">
              <a:avLst/>
            </a:prstGeom>
            <a:noFill/>
            <a:ln w="5715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</p:grpSp>
      <p:sp>
        <p:nvSpPr>
          <p:cNvPr id="97" name="Rectangle 288"/>
          <p:cNvSpPr>
            <a:spLocks noChangeArrowheads="1"/>
          </p:cNvSpPr>
          <p:nvPr/>
        </p:nvSpPr>
        <p:spPr bwMode="auto">
          <a:xfrm>
            <a:off x="152400" y="3352800"/>
            <a:ext cx="1676400" cy="78581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98" name="Line 291"/>
          <p:cNvSpPr>
            <a:spLocks noChangeShapeType="1"/>
          </p:cNvSpPr>
          <p:nvPr/>
        </p:nvSpPr>
        <p:spPr bwMode="auto">
          <a:xfrm>
            <a:off x="204788" y="3429000"/>
            <a:ext cx="785813" cy="1588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99" name="Line 292"/>
          <p:cNvSpPr>
            <a:spLocks noChangeShapeType="1"/>
          </p:cNvSpPr>
          <p:nvPr/>
        </p:nvSpPr>
        <p:spPr bwMode="auto">
          <a:xfrm>
            <a:off x="1042988" y="3432175"/>
            <a:ext cx="733425" cy="1588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0" name="Line 293"/>
          <p:cNvSpPr>
            <a:spLocks noChangeShapeType="1"/>
          </p:cNvSpPr>
          <p:nvPr/>
        </p:nvSpPr>
        <p:spPr bwMode="auto">
          <a:xfrm>
            <a:off x="204788" y="3589338"/>
            <a:ext cx="1309688" cy="158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1" name="Line 294"/>
          <p:cNvSpPr>
            <a:spLocks noChangeShapeType="1"/>
          </p:cNvSpPr>
          <p:nvPr/>
        </p:nvSpPr>
        <p:spPr bwMode="auto">
          <a:xfrm>
            <a:off x="1566863" y="3589338"/>
            <a:ext cx="209550" cy="1588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2" name="Line 295"/>
          <p:cNvSpPr>
            <a:spLocks noChangeShapeType="1"/>
          </p:cNvSpPr>
          <p:nvPr/>
        </p:nvSpPr>
        <p:spPr bwMode="auto">
          <a:xfrm>
            <a:off x="204788" y="3746500"/>
            <a:ext cx="942975" cy="1588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3" name="Line 296"/>
          <p:cNvSpPr>
            <a:spLocks noChangeShapeType="1"/>
          </p:cNvSpPr>
          <p:nvPr/>
        </p:nvSpPr>
        <p:spPr bwMode="auto">
          <a:xfrm>
            <a:off x="1200150" y="3746500"/>
            <a:ext cx="576263" cy="1588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4" name="Line 314"/>
          <p:cNvSpPr>
            <a:spLocks noChangeShapeType="1"/>
          </p:cNvSpPr>
          <p:nvPr/>
        </p:nvSpPr>
        <p:spPr bwMode="auto">
          <a:xfrm>
            <a:off x="204788" y="3903663"/>
            <a:ext cx="1047750" cy="1588"/>
          </a:xfrm>
          <a:prstGeom prst="line">
            <a:avLst/>
          </a:prstGeom>
          <a:noFill/>
          <a:ln w="57150">
            <a:solidFill>
              <a:srgbClr val="FF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5" name="Line 315"/>
          <p:cNvSpPr>
            <a:spLocks noChangeShapeType="1"/>
          </p:cNvSpPr>
          <p:nvPr/>
        </p:nvSpPr>
        <p:spPr bwMode="auto">
          <a:xfrm>
            <a:off x="1304925" y="3903663"/>
            <a:ext cx="471488" cy="1588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6" name="Line 316"/>
          <p:cNvSpPr>
            <a:spLocks noChangeShapeType="1"/>
          </p:cNvSpPr>
          <p:nvPr/>
        </p:nvSpPr>
        <p:spPr bwMode="auto">
          <a:xfrm>
            <a:off x="204788" y="4060825"/>
            <a:ext cx="419100" cy="1588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7" name="Line 317"/>
          <p:cNvSpPr>
            <a:spLocks noChangeShapeType="1"/>
          </p:cNvSpPr>
          <p:nvPr/>
        </p:nvSpPr>
        <p:spPr bwMode="auto">
          <a:xfrm>
            <a:off x="676275" y="4060825"/>
            <a:ext cx="1100138" cy="1588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8" name="TextBox 107"/>
          <p:cNvSpPr txBox="1"/>
          <p:nvPr/>
        </p:nvSpPr>
        <p:spPr>
          <a:xfrm>
            <a:off x="7112000" y="27940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training data</a:t>
            </a:r>
            <a:endParaRPr lang="en-US" u="sng" dirty="0"/>
          </a:p>
        </p:txBody>
      </p:sp>
      <p:sp>
        <p:nvSpPr>
          <p:cNvPr id="109" name="TextBox 108"/>
          <p:cNvSpPr txBox="1"/>
          <p:nvPr/>
        </p:nvSpPr>
        <p:spPr>
          <a:xfrm>
            <a:off x="4800600" y="28194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prototypes</a:t>
            </a:r>
            <a:endParaRPr lang="en-US" u="sng" dirty="0"/>
          </a:p>
        </p:txBody>
      </p:sp>
      <p:grpSp>
        <p:nvGrpSpPr>
          <p:cNvPr id="4" name="Group 127"/>
          <p:cNvGrpSpPr/>
          <p:nvPr/>
        </p:nvGrpSpPr>
        <p:grpSpPr>
          <a:xfrm>
            <a:off x="7086600" y="3252787"/>
            <a:ext cx="1828800" cy="938213"/>
            <a:chOff x="7086600" y="3252787"/>
            <a:chExt cx="1828800" cy="938213"/>
          </a:xfrm>
        </p:grpSpPr>
        <p:sp>
          <p:nvSpPr>
            <p:cNvPr id="114" name="Rectangle 288"/>
            <p:cNvSpPr>
              <a:spLocks noChangeArrowheads="1"/>
            </p:cNvSpPr>
            <p:nvPr/>
          </p:nvSpPr>
          <p:spPr bwMode="auto">
            <a:xfrm>
              <a:off x="7239000" y="3405187"/>
              <a:ext cx="1676400" cy="78581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15" name="Line 291"/>
            <p:cNvSpPr>
              <a:spLocks noChangeShapeType="1"/>
            </p:cNvSpPr>
            <p:nvPr/>
          </p:nvSpPr>
          <p:spPr bwMode="auto">
            <a:xfrm>
              <a:off x="7291388" y="3481387"/>
              <a:ext cx="785813" cy="1588"/>
            </a:xfrm>
            <a:prstGeom prst="line">
              <a:avLst/>
            </a:prstGeom>
            <a:noFill/>
            <a:ln w="57150">
              <a:solidFill>
                <a:schemeClr val="accent3">
                  <a:lumMod val="6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16" name="Line 292"/>
            <p:cNvSpPr>
              <a:spLocks noChangeShapeType="1"/>
            </p:cNvSpPr>
            <p:nvPr/>
          </p:nvSpPr>
          <p:spPr bwMode="auto">
            <a:xfrm>
              <a:off x="8129589" y="3484561"/>
              <a:ext cx="328611" cy="0"/>
            </a:xfrm>
            <a:prstGeom prst="line">
              <a:avLst/>
            </a:prstGeom>
            <a:noFill/>
            <a:ln w="57150">
              <a:solidFill>
                <a:srgbClr val="FF00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17" name="Line 293"/>
            <p:cNvSpPr>
              <a:spLocks noChangeShapeType="1"/>
            </p:cNvSpPr>
            <p:nvPr/>
          </p:nvSpPr>
          <p:spPr bwMode="auto">
            <a:xfrm flipV="1">
              <a:off x="7291388" y="3621885"/>
              <a:ext cx="785812" cy="0"/>
            </a:xfrm>
            <a:prstGeom prst="line">
              <a:avLst/>
            </a:prstGeom>
            <a:noFill/>
            <a:ln w="57150">
              <a:solidFill>
                <a:srgbClr val="2A97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18" name="Line 294"/>
            <p:cNvSpPr>
              <a:spLocks noChangeShapeType="1"/>
            </p:cNvSpPr>
            <p:nvPr/>
          </p:nvSpPr>
          <p:spPr bwMode="auto">
            <a:xfrm flipV="1">
              <a:off x="8534400" y="3626645"/>
              <a:ext cx="328613" cy="0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19" name="Line 295"/>
            <p:cNvSpPr>
              <a:spLocks noChangeShapeType="1"/>
            </p:cNvSpPr>
            <p:nvPr/>
          </p:nvSpPr>
          <p:spPr bwMode="auto">
            <a:xfrm flipV="1">
              <a:off x="8124813" y="3771904"/>
              <a:ext cx="333387" cy="0"/>
            </a:xfrm>
            <a:prstGeom prst="line">
              <a:avLst/>
            </a:prstGeom>
            <a:noFill/>
            <a:ln w="57150">
              <a:solidFill>
                <a:srgbClr val="FF00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20" name="Line 296"/>
            <p:cNvSpPr>
              <a:spLocks noChangeShapeType="1"/>
            </p:cNvSpPr>
            <p:nvPr/>
          </p:nvSpPr>
          <p:spPr bwMode="auto">
            <a:xfrm>
              <a:off x="8534400" y="3767134"/>
              <a:ext cx="328613" cy="0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21" name="Line 314"/>
            <p:cNvSpPr>
              <a:spLocks noChangeShapeType="1"/>
            </p:cNvSpPr>
            <p:nvPr/>
          </p:nvSpPr>
          <p:spPr bwMode="auto">
            <a:xfrm>
              <a:off x="7291388" y="3956050"/>
              <a:ext cx="1047750" cy="1588"/>
            </a:xfrm>
            <a:prstGeom prst="line">
              <a:avLst/>
            </a:prstGeom>
            <a:noFill/>
            <a:ln w="57150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22" name="Line 315"/>
            <p:cNvSpPr>
              <a:spLocks noChangeShapeType="1"/>
            </p:cNvSpPr>
            <p:nvPr/>
          </p:nvSpPr>
          <p:spPr bwMode="auto">
            <a:xfrm>
              <a:off x="8391525" y="3956050"/>
              <a:ext cx="471488" cy="1588"/>
            </a:xfrm>
            <a:prstGeom prst="line">
              <a:avLst/>
            </a:prstGeom>
            <a:noFill/>
            <a:ln w="57150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23" name="Line 316"/>
            <p:cNvSpPr>
              <a:spLocks noChangeShapeType="1"/>
            </p:cNvSpPr>
            <p:nvPr/>
          </p:nvSpPr>
          <p:spPr bwMode="auto">
            <a:xfrm>
              <a:off x="7291388" y="4113212"/>
              <a:ext cx="419100" cy="1588"/>
            </a:xfrm>
            <a:prstGeom prst="line">
              <a:avLst/>
            </a:prstGeom>
            <a:noFill/>
            <a:ln w="57150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24" name="Line 317"/>
            <p:cNvSpPr>
              <a:spLocks noChangeShapeType="1"/>
            </p:cNvSpPr>
            <p:nvPr/>
          </p:nvSpPr>
          <p:spPr bwMode="auto">
            <a:xfrm>
              <a:off x="7762875" y="4113212"/>
              <a:ext cx="1100138" cy="1588"/>
            </a:xfrm>
            <a:prstGeom prst="line">
              <a:avLst/>
            </a:prstGeom>
            <a:noFill/>
            <a:ln w="57150">
              <a:solidFill>
                <a:srgbClr val="2A97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25" name="Line 291"/>
            <p:cNvSpPr>
              <a:spLocks noChangeShapeType="1"/>
            </p:cNvSpPr>
            <p:nvPr/>
          </p:nvSpPr>
          <p:spPr bwMode="auto">
            <a:xfrm>
              <a:off x="8534398" y="3483762"/>
              <a:ext cx="304801" cy="0"/>
            </a:xfrm>
            <a:prstGeom prst="line">
              <a:avLst/>
            </a:prstGeom>
            <a:noFill/>
            <a:ln w="57150">
              <a:solidFill>
                <a:schemeClr val="accent3">
                  <a:lumMod val="6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26" name="Line 291"/>
            <p:cNvSpPr>
              <a:spLocks noChangeShapeType="1"/>
            </p:cNvSpPr>
            <p:nvPr/>
          </p:nvSpPr>
          <p:spPr bwMode="auto">
            <a:xfrm>
              <a:off x="8127209" y="3626643"/>
              <a:ext cx="330991" cy="0"/>
            </a:xfrm>
            <a:prstGeom prst="line">
              <a:avLst/>
            </a:prstGeom>
            <a:noFill/>
            <a:ln w="57150">
              <a:solidFill>
                <a:schemeClr val="accent3">
                  <a:lumMod val="6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27" name="Line 291"/>
            <p:cNvSpPr>
              <a:spLocks noChangeShapeType="1"/>
            </p:cNvSpPr>
            <p:nvPr/>
          </p:nvSpPr>
          <p:spPr bwMode="auto">
            <a:xfrm>
              <a:off x="7296152" y="3767134"/>
              <a:ext cx="785813" cy="1588"/>
            </a:xfrm>
            <a:prstGeom prst="line">
              <a:avLst/>
            </a:prstGeom>
            <a:noFill/>
            <a:ln w="57150">
              <a:solidFill>
                <a:schemeClr val="accent3">
                  <a:lumMod val="6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8" name="Rectangle 288"/>
            <p:cNvSpPr>
              <a:spLocks noChangeArrowheads="1"/>
            </p:cNvSpPr>
            <p:nvPr/>
          </p:nvSpPr>
          <p:spPr bwMode="auto">
            <a:xfrm>
              <a:off x="7086600" y="3252787"/>
              <a:ext cx="1676400" cy="78581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9" name="Line 291"/>
            <p:cNvSpPr>
              <a:spLocks noChangeShapeType="1"/>
            </p:cNvSpPr>
            <p:nvPr/>
          </p:nvSpPr>
          <p:spPr bwMode="auto">
            <a:xfrm>
              <a:off x="7138988" y="3328987"/>
              <a:ext cx="785813" cy="1588"/>
            </a:xfrm>
            <a:prstGeom prst="line">
              <a:avLst/>
            </a:prstGeom>
            <a:noFill/>
            <a:ln w="57150">
              <a:solidFill>
                <a:schemeClr val="accent3">
                  <a:lumMod val="6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0" name="Line 292"/>
            <p:cNvSpPr>
              <a:spLocks noChangeShapeType="1"/>
            </p:cNvSpPr>
            <p:nvPr/>
          </p:nvSpPr>
          <p:spPr bwMode="auto">
            <a:xfrm>
              <a:off x="7977189" y="3332161"/>
              <a:ext cx="328611" cy="0"/>
            </a:xfrm>
            <a:prstGeom prst="line">
              <a:avLst/>
            </a:prstGeom>
            <a:noFill/>
            <a:ln w="57150">
              <a:solidFill>
                <a:srgbClr val="FF00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" name="Line 293"/>
            <p:cNvSpPr>
              <a:spLocks noChangeShapeType="1"/>
            </p:cNvSpPr>
            <p:nvPr/>
          </p:nvSpPr>
          <p:spPr bwMode="auto">
            <a:xfrm flipV="1">
              <a:off x="7138988" y="3469485"/>
              <a:ext cx="785812" cy="0"/>
            </a:xfrm>
            <a:prstGeom prst="line">
              <a:avLst/>
            </a:prstGeom>
            <a:noFill/>
            <a:ln w="57150">
              <a:solidFill>
                <a:srgbClr val="2A97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2" name="Line 294"/>
            <p:cNvSpPr>
              <a:spLocks noChangeShapeType="1"/>
            </p:cNvSpPr>
            <p:nvPr/>
          </p:nvSpPr>
          <p:spPr bwMode="auto">
            <a:xfrm flipV="1">
              <a:off x="8382000" y="3474245"/>
              <a:ext cx="328613" cy="0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3" name="Line 295"/>
            <p:cNvSpPr>
              <a:spLocks noChangeShapeType="1"/>
            </p:cNvSpPr>
            <p:nvPr/>
          </p:nvSpPr>
          <p:spPr bwMode="auto">
            <a:xfrm flipV="1">
              <a:off x="7972413" y="3619504"/>
              <a:ext cx="333387" cy="0"/>
            </a:xfrm>
            <a:prstGeom prst="line">
              <a:avLst/>
            </a:prstGeom>
            <a:noFill/>
            <a:ln w="57150">
              <a:solidFill>
                <a:srgbClr val="FF00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4" name="Line 296"/>
            <p:cNvSpPr>
              <a:spLocks noChangeShapeType="1"/>
            </p:cNvSpPr>
            <p:nvPr/>
          </p:nvSpPr>
          <p:spPr bwMode="auto">
            <a:xfrm>
              <a:off x="8382000" y="3614734"/>
              <a:ext cx="328613" cy="0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5" name="Line 314"/>
            <p:cNvSpPr>
              <a:spLocks noChangeShapeType="1"/>
            </p:cNvSpPr>
            <p:nvPr/>
          </p:nvSpPr>
          <p:spPr bwMode="auto">
            <a:xfrm>
              <a:off x="7138988" y="3803650"/>
              <a:ext cx="1047750" cy="1588"/>
            </a:xfrm>
            <a:prstGeom prst="line">
              <a:avLst/>
            </a:prstGeom>
            <a:noFill/>
            <a:ln w="57150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6" name="Line 315"/>
            <p:cNvSpPr>
              <a:spLocks noChangeShapeType="1"/>
            </p:cNvSpPr>
            <p:nvPr/>
          </p:nvSpPr>
          <p:spPr bwMode="auto">
            <a:xfrm>
              <a:off x="8239125" y="3803650"/>
              <a:ext cx="471488" cy="1588"/>
            </a:xfrm>
            <a:prstGeom prst="line">
              <a:avLst/>
            </a:prstGeom>
            <a:noFill/>
            <a:ln w="57150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7" name="Line 316"/>
            <p:cNvSpPr>
              <a:spLocks noChangeShapeType="1"/>
            </p:cNvSpPr>
            <p:nvPr/>
          </p:nvSpPr>
          <p:spPr bwMode="auto">
            <a:xfrm>
              <a:off x="7138988" y="3960812"/>
              <a:ext cx="419100" cy="1588"/>
            </a:xfrm>
            <a:prstGeom prst="line">
              <a:avLst/>
            </a:prstGeom>
            <a:noFill/>
            <a:ln w="57150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8" name="Line 317"/>
            <p:cNvSpPr>
              <a:spLocks noChangeShapeType="1"/>
            </p:cNvSpPr>
            <p:nvPr/>
          </p:nvSpPr>
          <p:spPr bwMode="auto">
            <a:xfrm>
              <a:off x="7610475" y="3960812"/>
              <a:ext cx="1100138" cy="1588"/>
            </a:xfrm>
            <a:prstGeom prst="line">
              <a:avLst/>
            </a:prstGeom>
            <a:noFill/>
            <a:ln w="57150">
              <a:solidFill>
                <a:srgbClr val="2A97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11" name="Line 291"/>
            <p:cNvSpPr>
              <a:spLocks noChangeShapeType="1"/>
            </p:cNvSpPr>
            <p:nvPr/>
          </p:nvSpPr>
          <p:spPr bwMode="auto">
            <a:xfrm>
              <a:off x="8381998" y="3331362"/>
              <a:ext cx="304801" cy="0"/>
            </a:xfrm>
            <a:prstGeom prst="line">
              <a:avLst/>
            </a:prstGeom>
            <a:noFill/>
            <a:ln w="57150">
              <a:solidFill>
                <a:schemeClr val="accent3">
                  <a:lumMod val="6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12" name="Line 291"/>
            <p:cNvSpPr>
              <a:spLocks noChangeShapeType="1"/>
            </p:cNvSpPr>
            <p:nvPr/>
          </p:nvSpPr>
          <p:spPr bwMode="auto">
            <a:xfrm>
              <a:off x="7974809" y="3474243"/>
              <a:ext cx="330991" cy="0"/>
            </a:xfrm>
            <a:prstGeom prst="line">
              <a:avLst/>
            </a:prstGeom>
            <a:noFill/>
            <a:ln w="57150">
              <a:solidFill>
                <a:schemeClr val="accent3">
                  <a:lumMod val="6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13" name="Line 291"/>
            <p:cNvSpPr>
              <a:spLocks noChangeShapeType="1"/>
            </p:cNvSpPr>
            <p:nvPr/>
          </p:nvSpPr>
          <p:spPr bwMode="auto">
            <a:xfrm>
              <a:off x="7143752" y="3614734"/>
              <a:ext cx="785813" cy="1588"/>
            </a:xfrm>
            <a:prstGeom prst="line">
              <a:avLst/>
            </a:prstGeom>
            <a:noFill/>
            <a:ln w="57150">
              <a:solidFill>
                <a:schemeClr val="accent3">
                  <a:lumMod val="65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</p:grpSp>
      <p:sp>
        <p:nvSpPr>
          <p:cNvPr id="129" name="TextBox 128"/>
          <p:cNvSpPr txBox="1"/>
          <p:nvPr/>
        </p:nvSpPr>
        <p:spPr>
          <a:xfrm>
            <a:off x="90714" y="5562600"/>
            <a:ext cx="899160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 Each instance is partially labeled</a:t>
            </a:r>
          </a:p>
          <a:p>
            <a:pPr>
              <a:spcBef>
                <a:spcPts val="1500"/>
              </a:spcBef>
              <a:buFont typeface="Arial" pitchFamily="34" charset="0"/>
              <a:buChar char="•"/>
            </a:pPr>
            <a:r>
              <a:rPr lang="en-US" sz="2400" b="1" dirty="0" smtClean="0"/>
              <a:t> Prototypes force representative instances to be consistent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16" grpId="0" build="p"/>
      <p:bldP spid="17" grpId="0"/>
      <p:bldP spid="29" grpId="0" animBg="1"/>
      <p:bldP spid="30" grpId="0" animBg="1"/>
      <p:bldP spid="31" grpId="0" animBg="1"/>
      <p:bldP spid="32" grpId="0" animBg="1"/>
      <p:bldP spid="36" grpId="0" animBg="1"/>
      <p:bldP spid="37" grpId="0" animBg="1"/>
      <p:bldP spid="63" grpId="0"/>
      <p:bldP spid="64" grpId="0"/>
      <p:bldP spid="66" grpId="0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/>
      <p:bldP spid="10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304800" y="4038600"/>
            <a:ext cx="7391400" cy="25146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304800" y="1600200"/>
            <a:ext cx="6934200" cy="2133600"/>
          </a:xfrm>
          <a:prstGeom prst="roundRect">
            <a:avLst/>
          </a:prstGeom>
          <a:solidFill>
            <a:srgbClr val="CD7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763000" cy="1143000"/>
          </a:xfrm>
        </p:spPr>
        <p:txBody>
          <a:bodyPr/>
          <a:lstStyle/>
          <a:p>
            <a:r>
              <a:rPr lang="en-US" dirty="0" smtClean="0"/>
              <a:t>Who else has worked on SSL?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0000"/>
              </a:lnSpc>
            </a:pPr>
            <a:r>
              <a:rPr lang="en-US" sz="2800" b="1" dirty="0" smtClean="0">
                <a:solidFill>
                  <a:srgbClr val="002060"/>
                </a:solidFill>
              </a:rPr>
              <a:t>Canonical NLP problems</a:t>
            </a:r>
          </a:p>
          <a:p>
            <a:pPr lvl="1">
              <a:lnSpc>
                <a:spcPct val="110000"/>
              </a:lnSpc>
            </a:pPr>
            <a:r>
              <a:rPr lang="en-US" sz="2400" b="1" dirty="0" smtClean="0"/>
              <a:t>Tagging    </a:t>
            </a:r>
            <a:r>
              <a:rPr lang="en-US" sz="2200" dirty="0" smtClean="0"/>
              <a:t>(Haghighi and Klein 2006)</a:t>
            </a:r>
          </a:p>
          <a:p>
            <a:pPr lvl="1">
              <a:lnSpc>
                <a:spcPct val="110000"/>
              </a:lnSpc>
            </a:pPr>
            <a:r>
              <a:rPr lang="en-US" sz="2400" b="1" dirty="0" smtClean="0"/>
              <a:t>Chunking, NER </a:t>
            </a:r>
            <a:r>
              <a:rPr lang="en-US" sz="2200" dirty="0" smtClean="0"/>
              <a:t>(Ando &amp; Zhang 2005)</a:t>
            </a:r>
          </a:p>
          <a:p>
            <a:pPr lvl="1">
              <a:lnSpc>
                <a:spcPct val="110000"/>
              </a:lnSpc>
            </a:pPr>
            <a:r>
              <a:rPr lang="en-US" sz="2400" b="1" dirty="0" smtClean="0"/>
              <a:t>Parsing </a:t>
            </a:r>
            <a:r>
              <a:rPr lang="en-US" sz="2200" dirty="0" smtClean="0"/>
              <a:t>(McClosky &amp; Charniak 2006)</a:t>
            </a:r>
          </a:p>
          <a:p>
            <a:pPr lvl="1">
              <a:lnSpc>
                <a:spcPct val="110000"/>
              </a:lnSpc>
              <a:buNone/>
            </a:pPr>
            <a:endParaRPr lang="en-US" sz="2400" dirty="0" smtClean="0"/>
          </a:p>
          <a:p>
            <a:pPr>
              <a:lnSpc>
                <a:spcPct val="110000"/>
              </a:lnSpc>
            </a:pPr>
            <a:r>
              <a:rPr lang="en-US" sz="2800" b="1" dirty="0" smtClean="0">
                <a:solidFill>
                  <a:srgbClr val="008000"/>
                </a:solidFill>
              </a:rPr>
              <a:t>Outside the classic NLP canon</a:t>
            </a:r>
          </a:p>
          <a:p>
            <a:pPr lvl="1">
              <a:lnSpc>
                <a:spcPct val="110000"/>
              </a:lnSpc>
            </a:pPr>
            <a:r>
              <a:rPr lang="en-US" sz="2400" b="1" dirty="0" smtClean="0"/>
              <a:t>Entity-attribute extraction </a:t>
            </a:r>
            <a:r>
              <a:rPr lang="en-US" sz="2200" dirty="0" smtClean="0"/>
              <a:t>(Bellare et al. 2007)</a:t>
            </a:r>
          </a:p>
          <a:p>
            <a:pPr lvl="1">
              <a:lnSpc>
                <a:spcPct val="110000"/>
              </a:lnSpc>
            </a:pPr>
            <a:r>
              <a:rPr lang="en-US" sz="2400" b="1" dirty="0" smtClean="0"/>
              <a:t>Sentiment analysis</a:t>
            </a:r>
            <a:r>
              <a:rPr lang="en-US" sz="2400" dirty="0" smtClean="0"/>
              <a:t> </a:t>
            </a:r>
            <a:r>
              <a:rPr lang="en-US" sz="2200" dirty="0" smtClean="0"/>
              <a:t>(Goldberg &amp; Zhu 2006)</a:t>
            </a:r>
          </a:p>
          <a:p>
            <a:pPr lvl="1">
              <a:lnSpc>
                <a:spcPct val="110000"/>
              </a:lnSpc>
            </a:pPr>
            <a:r>
              <a:rPr lang="en-US" sz="2400" b="1" dirty="0" smtClean="0"/>
              <a:t>Link spam detection</a:t>
            </a:r>
            <a:r>
              <a:rPr lang="en-US" sz="2400" dirty="0" smtClean="0"/>
              <a:t> </a:t>
            </a:r>
            <a:r>
              <a:rPr lang="en-US" sz="2200" dirty="0" smtClean="0"/>
              <a:t>(Zhou et al. 2007)</a:t>
            </a:r>
          </a:p>
          <a:p>
            <a:pPr lvl="1">
              <a:lnSpc>
                <a:spcPct val="110000"/>
              </a:lnSpc>
            </a:pPr>
            <a:r>
              <a:rPr lang="en-US" sz="2400" b="1" dirty="0" smtClean="0">
                <a:solidFill>
                  <a:srgbClr val="006C00"/>
                </a:solidFill>
              </a:rPr>
              <a:t>Your problem?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prototypes in HMMs</a:t>
            </a:r>
            <a:endParaRPr lang="en-US" dirty="0"/>
          </a:p>
        </p:txBody>
      </p:sp>
      <p:sp>
        <p:nvSpPr>
          <p:cNvPr id="6" name="Oval 7"/>
          <p:cNvSpPr>
            <a:spLocks noChangeArrowheads="1"/>
          </p:cNvSpPr>
          <p:nvPr/>
        </p:nvSpPr>
        <p:spPr bwMode="auto">
          <a:xfrm>
            <a:off x="674916" y="1950720"/>
            <a:ext cx="658368" cy="640080"/>
          </a:xfrm>
          <a:prstGeom prst="ellipse">
            <a:avLst/>
          </a:prstGeom>
          <a:solidFill>
            <a:schemeClr val="bg1">
              <a:lumMod val="75000"/>
            </a:schemeClr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cxnSp>
        <p:nvCxnSpPr>
          <p:cNvPr id="10" name="Straight Arrow Connector 9"/>
          <p:cNvCxnSpPr>
            <a:stCxn id="6" idx="6"/>
            <a:endCxn id="23" idx="2"/>
          </p:cNvCxnSpPr>
          <p:nvPr/>
        </p:nvCxnSpPr>
        <p:spPr>
          <a:xfrm flipV="1">
            <a:off x="1333284" y="2268582"/>
            <a:ext cx="403206" cy="2178"/>
          </a:xfrm>
          <a:prstGeom prst="straightConnector1">
            <a:avLst/>
          </a:prstGeom>
          <a:ln w="25400">
            <a:solidFill>
              <a:srgbClr val="00008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30" idx="6"/>
            <a:endCxn id="31" idx="2"/>
          </p:cNvCxnSpPr>
          <p:nvPr/>
        </p:nvCxnSpPr>
        <p:spPr>
          <a:xfrm>
            <a:off x="3477768" y="2270760"/>
            <a:ext cx="560832" cy="1588"/>
          </a:xfrm>
          <a:prstGeom prst="straightConnector1">
            <a:avLst/>
          </a:prstGeom>
          <a:ln w="25400">
            <a:solidFill>
              <a:srgbClr val="00008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228600" y="5638800"/>
            <a:ext cx="8229600" cy="1295400"/>
          </a:xfrm>
        </p:spPr>
        <p:txBody>
          <a:bodyPr/>
          <a:lstStyle/>
          <a:p>
            <a:pPr>
              <a:spcBef>
                <a:spcPts val="1500"/>
              </a:spcBef>
            </a:pPr>
            <a:r>
              <a:rPr lang="en-US" sz="2400" b="1" dirty="0" smtClean="0">
                <a:solidFill>
                  <a:srgbClr val="008000"/>
                </a:solidFill>
              </a:rPr>
              <a:t>EM Algorithm:</a:t>
            </a:r>
            <a:r>
              <a:rPr lang="en-US" sz="2400" dirty="0" smtClean="0"/>
              <a:t>  Constrained forward-backward</a:t>
            </a:r>
          </a:p>
          <a:p>
            <a:pPr>
              <a:spcBef>
                <a:spcPts val="1500"/>
              </a:spcBef>
            </a:pPr>
            <a:r>
              <a:rPr lang="en-US" sz="2400" dirty="0" smtClean="0"/>
              <a:t>Haghighi and Klein (2006) use Markov random fields</a:t>
            </a:r>
            <a:endParaRPr lang="en-US" sz="2400" dirty="0"/>
          </a:p>
        </p:txBody>
      </p:sp>
      <p:sp>
        <p:nvSpPr>
          <p:cNvPr id="23" name="Oval 7"/>
          <p:cNvSpPr>
            <a:spLocks noChangeArrowheads="1"/>
          </p:cNvSpPr>
          <p:nvPr/>
        </p:nvSpPr>
        <p:spPr bwMode="auto">
          <a:xfrm>
            <a:off x="1736490" y="1948542"/>
            <a:ext cx="658368" cy="64008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9" name="Content Placeholder 2"/>
          <p:cNvSpPr txBox="1">
            <a:spLocks/>
          </p:cNvSpPr>
          <p:nvPr/>
        </p:nvSpPr>
        <p:spPr bwMode="auto">
          <a:xfrm>
            <a:off x="609600" y="3322637"/>
            <a:ext cx="82296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says</a:t>
            </a:r>
            <a:r>
              <a:rPr lang="en-US" sz="2400" kern="0" dirty="0" smtClean="0">
                <a:latin typeface="+mn-lt"/>
              </a:rPr>
              <a:t>	  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Mr.	  Cooper,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vice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president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of	. . .  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" name="Oval 7"/>
          <p:cNvSpPr>
            <a:spLocks noChangeArrowheads="1"/>
          </p:cNvSpPr>
          <p:nvPr/>
        </p:nvSpPr>
        <p:spPr bwMode="auto">
          <a:xfrm>
            <a:off x="2819400" y="1950720"/>
            <a:ext cx="658368" cy="64008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1" name="Oval 7"/>
          <p:cNvSpPr>
            <a:spLocks noChangeArrowheads="1"/>
          </p:cNvSpPr>
          <p:nvPr/>
        </p:nvSpPr>
        <p:spPr bwMode="auto">
          <a:xfrm>
            <a:off x="4038600" y="1950720"/>
            <a:ext cx="658368" cy="64008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2" name="Oval 7"/>
          <p:cNvSpPr>
            <a:spLocks noChangeArrowheads="1"/>
          </p:cNvSpPr>
          <p:nvPr/>
        </p:nvSpPr>
        <p:spPr bwMode="auto">
          <a:xfrm>
            <a:off x="5285232" y="1948542"/>
            <a:ext cx="658368" cy="640080"/>
          </a:xfrm>
          <a:prstGeom prst="ellipse">
            <a:avLst/>
          </a:prstGeom>
          <a:solidFill>
            <a:schemeClr val="tx2">
              <a:alpha val="20000"/>
            </a:schemeClr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3" name="Oval 7"/>
          <p:cNvSpPr>
            <a:spLocks noChangeArrowheads="1"/>
          </p:cNvSpPr>
          <p:nvPr/>
        </p:nvSpPr>
        <p:spPr bwMode="auto">
          <a:xfrm>
            <a:off x="6386286" y="1950720"/>
            <a:ext cx="658368" cy="64008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7488451" y="2034791"/>
            <a:ext cx="6649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. . .</a:t>
            </a:r>
            <a:endParaRPr lang="en-US" sz="2400" dirty="0"/>
          </a:p>
        </p:txBody>
      </p:sp>
      <p:cxnSp>
        <p:nvCxnSpPr>
          <p:cNvPr id="35" name="Straight Arrow Connector 34"/>
          <p:cNvCxnSpPr>
            <a:stCxn id="23" idx="6"/>
            <a:endCxn id="30" idx="2"/>
          </p:cNvCxnSpPr>
          <p:nvPr/>
        </p:nvCxnSpPr>
        <p:spPr>
          <a:xfrm>
            <a:off x="2394858" y="2268582"/>
            <a:ext cx="424542" cy="2178"/>
          </a:xfrm>
          <a:prstGeom prst="straightConnector1">
            <a:avLst/>
          </a:prstGeom>
          <a:ln w="25400">
            <a:solidFill>
              <a:srgbClr val="00008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31" idx="6"/>
            <a:endCxn id="32" idx="2"/>
          </p:cNvCxnSpPr>
          <p:nvPr/>
        </p:nvCxnSpPr>
        <p:spPr>
          <a:xfrm flipV="1">
            <a:off x="4696968" y="2268582"/>
            <a:ext cx="588264" cy="2178"/>
          </a:xfrm>
          <a:prstGeom prst="straightConnector1">
            <a:avLst/>
          </a:prstGeom>
          <a:ln w="25400">
            <a:solidFill>
              <a:srgbClr val="00008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32" idx="6"/>
            <a:endCxn id="33" idx="2"/>
          </p:cNvCxnSpPr>
          <p:nvPr/>
        </p:nvCxnSpPr>
        <p:spPr>
          <a:xfrm>
            <a:off x="5943600" y="2268582"/>
            <a:ext cx="442686" cy="2178"/>
          </a:xfrm>
          <a:prstGeom prst="straightConnector1">
            <a:avLst/>
          </a:prstGeom>
          <a:ln w="25400">
            <a:solidFill>
              <a:srgbClr val="00008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33" idx="6"/>
            <a:endCxn id="34" idx="1"/>
          </p:cNvCxnSpPr>
          <p:nvPr/>
        </p:nvCxnSpPr>
        <p:spPr>
          <a:xfrm flipV="1">
            <a:off x="7044654" y="2265624"/>
            <a:ext cx="443797" cy="5136"/>
          </a:xfrm>
          <a:prstGeom prst="straightConnector1">
            <a:avLst/>
          </a:prstGeom>
          <a:ln w="25400">
            <a:solidFill>
              <a:srgbClr val="00008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stCxn id="6" idx="4"/>
          </p:cNvCxnSpPr>
          <p:nvPr/>
        </p:nvCxnSpPr>
        <p:spPr>
          <a:xfrm rot="5400000">
            <a:off x="692550" y="2888850"/>
            <a:ext cx="609600" cy="13500"/>
          </a:xfrm>
          <a:prstGeom prst="straightConnector1">
            <a:avLst/>
          </a:prstGeom>
          <a:ln w="25400">
            <a:solidFill>
              <a:srgbClr val="880E0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>
            <a:stCxn id="23" idx="4"/>
          </p:cNvCxnSpPr>
          <p:nvPr/>
        </p:nvCxnSpPr>
        <p:spPr>
          <a:xfrm rot="5400000">
            <a:off x="1755648" y="2890374"/>
            <a:ext cx="611778" cy="8274"/>
          </a:xfrm>
          <a:prstGeom prst="straightConnector1">
            <a:avLst/>
          </a:prstGeom>
          <a:ln w="25400">
            <a:solidFill>
              <a:srgbClr val="00008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rot="5400000">
            <a:off x="2851476" y="2892552"/>
            <a:ext cx="611778" cy="8274"/>
          </a:xfrm>
          <a:prstGeom prst="straightConnector1">
            <a:avLst/>
          </a:prstGeom>
          <a:ln w="25400">
            <a:solidFill>
              <a:srgbClr val="00008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 rot="5400000">
            <a:off x="4041648" y="2892552"/>
            <a:ext cx="611778" cy="8274"/>
          </a:xfrm>
          <a:prstGeom prst="straightConnector1">
            <a:avLst/>
          </a:prstGeom>
          <a:ln w="25400">
            <a:solidFill>
              <a:srgbClr val="00008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 rot="5400000">
            <a:off x="5289876" y="2907066"/>
            <a:ext cx="611778" cy="8274"/>
          </a:xfrm>
          <a:prstGeom prst="straightConnector1">
            <a:avLst/>
          </a:prstGeom>
          <a:ln w="25400">
            <a:solidFill>
              <a:srgbClr val="880E0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 rot="5400000">
            <a:off x="6403848" y="2907066"/>
            <a:ext cx="611778" cy="8274"/>
          </a:xfrm>
          <a:prstGeom prst="straightConnector1">
            <a:avLst/>
          </a:prstGeom>
          <a:ln w="25400">
            <a:solidFill>
              <a:srgbClr val="00008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Content Placeholder 2"/>
          <p:cNvSpPr txBox="1">
            <a:spLocks/>
          </p:cNvSpPr>
          <p:nvPr/>
        </p:nvSpPr>
        <p:spPr bwMode="auto">
          <a:xfrm>
            <a:off x="304800" y="1524000"/>
            <a:ext cx="19050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spcBef>
                <a:spcPct val="20000"/>
              </a:spcBef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880E0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&lt;Y=VBD&gt;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3" name="AutoShape 17"/>
          <p:cNvSpPr>
            <a:spLocks noChangeArrowheads="1"/>
          </p:cNvSpPr>
          <p:nvPr/>
        </p:nvSpPr>
        <p:spPr bwMode="auto">
          <a:xfrm>
            <a:off x="4296228" y="3857172"/>
            <a:ext cx="2590800" cy="1371600"/>
          </a:xfrm>
          <a:prstGeom prst="bracePair">
            <a:avLst>
              <a:gd name="adj" fmla="val 8333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4" name="Rectangle 18"/>
          <p:cNvSpPr>
            <a:spLocks noChangeArrowheads="1"/>
          </p:cNvSpPr>
          <p:nvPr/>
        </p:nvSpPr>
        <p:spPr bwMode="auto">
          <a:xfrm>
            <a:off x="4677228" y="3933372"/>
            <a:ext cx="1828800" cy="1272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</a:pPr>
            <a:r>
              <a:rPr lang="en-US" sz="2000" dirty="0" smtClean="0">
                <a:solidFill>
                  <a:srgbClr val="880E0E"/>
                </a:solidFill>
                <a:ea typeface="ＭＳ Ｐゴシック" pitchFamily="1" charset="-128"/>
              </a:rPr>
              <a:t>MW=president</a:t>
            </a:r>
          </a:p>
          <a:p>
            <a:pPr>
              <a:spcBef>
                <a:spcPts val="1000"/>
              </a:spcBef>
            </a:pPr>
            <a:r>
              <a:rPr lang="en-US" sz="2000" dirty="0" smtClean="0">
                <a:solidFill>
                  <a:srgbClr val="880E0E"/>
                </a:solidFill>
                <a:ea typeface="ＭＳ Ｐゴシック" pitchFamily="1" charset="-128"/>
              </a:rPr>
              <a:t>LW = vice</a:t>
            </a:r>
          </a:p>
          <a:p>
            <a:pPr>
              <a:spcBef>
                <a:spcPts val="1000"/>
              </a:spcBef>
            </a:pPr>
            <a:r>
              <a:rPr lang="en-US" sz="2000" dirty="0" smtClean="0">
                <a:solidFill>
                  <a:srgbClr val="880E0E"/>
                </a:solidFill>
                <a:ea typeface="ＭＳ Ｐゴシック" pitchFamily="1" charset="-128"/>
              </a:rPr>
              <a:t>suffix = dent</a:t>
            </a:r>
          </a:p>
        </p:txBody>
      </p:sp>
      <p:sp>
        <p:nvSpPr>
          <p:cNvPr id="27" name="Rectangle 26"/>
          <p:cNvSpPr/>
          <p:nvPr/>
        </p:nvSpPr>
        <p:spPr>
          <a:xfrm>
            <a:off x="2286000" y="1524000"/>
            <a:ext cx="18405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US" sz="2400" b="1" kern="0" dirty="0" smtClean="0"/>
              <a:t>&lt;Y hidden&gt;</a:t>
            </a:r>
            <a:endParaRPr lang="en-US" sz="2400" b="1" kern="0" dirty="0"/>
          </a:p>
        </p:txBody>
      </p:sp>
      <p:sp>
        <p:nvSpPr>
          <p:cNvPr id="28" name="Rectangle 27"/>
          <p:cNvSpPr/>
          <p:nvPr/>
        </p:nvSpPr>
        <p:spPr>
          <a:xfrm>
            <a:off x="4800600" y="1519535"/>
            <a:ext cx="15440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kern="0" dirty="0" smtClean="0">
                <a:solidFill>
                  <a:srgbClr val="880E0E"/>
                </a:solidFill>
              </a:rPr>
              <a:t>  &lt;Y=NN&gt;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3" grpId="0" animBg="1"/>
      <p:bldP spid="29" grpId="0"/>
      <p:bldP spid="30" grpId="0" animBg="1"/>
      <p:bldP spid="31" grpId="0" animBg="1"/>
      <p:bldP spid="32" grpId="0" animBg="1"/>
      <p:bldP spid="33" grpId="0" animBg="1"/>
      <p:bldP spid="34" grpId="0"/>
      <p:bldP spid="63" grpId="0" animBg="1"/>
      <p:bldP spid="64" grpId="0"/>
      <p:bldP spid="27" grpId="0"/>
      <p:bldP spid="2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Incorporating distributional similarity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9728"/>
            <a:ext cx="5943600" cy="1819272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sz="2400" dirty="0" smtClean="0"/>
              <a:t>Represent each word by bigram counts with most frequent words on left &amp; right</a:t>
            </a:r>
          </a:p>
          <a:p>
            <a:pPr>
              <a:lnSpc>
                <a:spcPct val="120000"/>
              </a:lnSpc>
              <a:spcBef>
                <a:spcPts val="3000"/>
              </a:spcBef>
            </a:pPr>
            <a:r>
              <a:rPr lang="en-US" sz="2400" dirty="0" smtClean="0">
                <a:solidFill>
                  <a:srgbClr val="006C00"/>
                </a:solidFill>
              </a:rPr>
              <a:t>k-dimensional representation via SVD</a:t>
            </a:r>
            <a:endParaRPr lang="en-US" sz="2400" dirty="0">
              <a:solidFill>
                <a:srgbClr val="006C00"/>
              </a:solidFill>
            </a:endParaRPr>
          </a:p>
        </p:txBody>
      </p:sp>
      <p:sp>
        <p:nvSpPr>
          <p:cNvPr id="5" name="Double Bracket 4"/>
          <p:cNvSpPr/>
          <p:nvPr/>
        </p:nvSpPr>
        <p:spPr>
          <a:xfrm>
            <a:off x="6368142" y="2061865"/>
            <a:ext cx="2286000" cy="2819400"/>
          </a:xfrm>
          <a:prstGeom prst="bracketPair">
            <a:avLst/>
          </a:prstGeom>
          <a:ln w="25400">
            <a:solidFill>
              <a:srgbClr val="0000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324600" y="1524000"/>
            <a:ext cx="243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smtClean="0">
                <a:solidFill>
                  <a:srgbClr val="000082"/>
                </a:solidFill>
              </a:rPr>
              <a:t>president</a:t>
            </a:r>
            <a:endParaRPr lang="en-US" sz="2400" b="1" u="sng" dirty="0">
              <a:solidFill>
                <a:srgbClr val="00008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68142" y="2133600"/>
            <a:ext cx="2362200" cy="258019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spcBef>
                <a:spcPts val="1000"/>
              </a:spcBef>
            </a:pPr>
            <a:r>
              <a:rPr lang="en-US" sz="2000" dirty="0" smtClean="0">
                <a:solidFill>
                  <a:srgbClr val="000082"/>
                </a:solidFill>
              </a:rPr>
              <a:t>LW=“vice</a:t>
            </a:r>
            <a:r>
              <a:rPr lang="en-US" sz="2000" dirty="0" smtClean="0"/>
              <a:t>”: 0.1</a:t>
            </a:r>
          </a:p>
          <a:p>
            <a:pPr algn="ctr">
              <a:spcBef>
                <a:spcPts val="1000"/>
              </a:spcBef>
            </a:pPr>
            <a:r>
              <a:rPr lang="en-US" sz="2000" dirty="0" smtClean="0">
                <a:solidFill>
                  <a:srgbClr val="000082"/>
                </a:solidFill>
              </a:rPr>
              <a:t>LW=“the</a:t>
            </a:r>
            <a:r>
              <a:rPr lang="en-US" sz="2000" dirty="0" smtClean="0"/>
              <a:t>”: 0.02</a:t>
            </a:r>
          </a:p>
          <a:p>
            <a:pPr algn="ctr">
              <a:spcBef>
                <a:spcPts val="1000"/>
              </a:spcBef>
            </a:pPr>
            <a:r>
              <a:rPr lang="en-US" sz="2000" dirty="0" smtClean="0">
                <a:solidFill>
                  <a:srgbClr val="000082"/>
                </a:solidFill>
              </a:rPr>
              <a:t>. . .</a:t>
            </a:r>
          </a:p>
          <a:p>
            <a:pPr algn="ctr">
              <a:spcBef>
                <a:spcPts val="1000"/>
              </a:spcBef>
            </a:pPr>
            <a:r>
              <a:rPr lang="en-US" sz="2000" dirty="0" smtClean="0">
                <a:solidFill>
                  <a:srgbClr val="000082"/>
                </a:solidFill>
              </a:rPr>
              <a:t>RW=“of”</a:t>
            </a:r>
            <a:r>
              <a:rPr lang="en-US" sz="2000" dirty="0" smtClean="0"/>
              <a:t>: 0.13</a:t>
            </a:r>
          </a:p>
          <a:p>
            <a:pPr algn="ctr">
              <a:spcBef>
                <a:spcPts val="1000"/>
              </a:spcBef>
            </a:pPr>
            <a:r>
              <a:rPr lang="en-US" sz="2000" dirty="0" smtClean="0">
                <a:solidFill>
                  <a:srgbClr val="000082"/>
                </a:solidFill>
              </a:rPr>
              <a:t>. . .</a:t>
            </a:r>
          </a:p>
          <a:p>
            <a:pPr algn="ctr">
              <a:spcBef>
                <a:spcPts val="1000"/>
              </a:spcBef>
            </a:pPr>
            <a:r>
              <a:rPr lang="en-US" sz="2000" dirty="0" smtClean="0">
                <a:solidFill>
                  <a:srgbClr val="000082"/>
                </a:solidFill>
              </a:rPr>
              <a:t>RW=“said”</a:t>
            </a:r>
            <a:r>
              <a:rPr lang="en-US" sz="2000" dirty="0" smtClean="0"/>
              <a:t>: 0.05</a:t>
            </a:r>
            <a:endParaRPr lang="en-US" sz="2000" dirty="0"/>
          </a:p>
        </p:txBody>
      </p:sp>
      <p:pic>
        <p:nvPicPr>
          <p:cNvPr id="11" name="Picture 10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 bwMode="auto">
          <a:xfrm>
            <a:off x="626865" y="3323771"/>
            <a:ext cx="5359966" cy="1066806"/>
          </a:xfrm>
          <a:prstGeom prst="rect">
            <a:avLst/>
          </a:prstGeom>
          <a:noFill/>
          <a:ln/>
          <a:effectLst/>
        </p:spPr>
      </p:pic>
      <p:pic>
        <p:nvPicPr>
          <p:cNvPr id="12" name="Picture 11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 bwMode="auto">
          <a:xfrm>
            <a:off x="604002" y="5222423"/>
            <a:ext cx="5045373" cy="721262"/>
          </a:xfrm>
          <a:prstGeom prst="rect">
            <a:avLst/>
          </a:prstGeom>
          <a:noFill/>
          <a:ln/>
          <a:effectLst/>
        </p:spPr>
      </p:pic>
      <p:sp>
        <p:nvSpPr>
          <p:cNvPr id="17" name="Content Placeholder 2"/>
          <p:cNvSpPr txBox="1">
            <a:spLocks/>
          </p:cNvSpPr>
          <p:nvPr/>
        </p:nvSpPr>
        <p:spPr bwMode="auto">
          <a:xfrm>
            <a:off x="152400" y="4648200"/>
            <a:ext cx="62484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880E0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Similarity between a word and prototype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880E0E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Content Placeholder 2"/>
          <p:cNvSpPr txBox="1">
            <a:spLocks/>
          </p:cNvSpPr>
          <p:nvPr/>
        </p:nvSpPr>
        <p:spPr bwMode="auto">
          <a:xfrm>
            <a:off x="166914" y="6125028"/>
            <a:ext cx="868317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We’ll see a similar idea when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discussing structural learning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772400" cy="877887"/>
          </a:xfrm>
        </p:spPr>
        <p:txBody>
          <a:bodyPr/>
          <a:lstStyle/>
          <a:p>
            <a:r>
              <a:rPr lang="en-US" dirty="0" smtClean="0"/>
              <a:t>Results: Part of speech tagging</a:t>
            </a:r>
            <a:endParaRPr lang="en-US" dirty="0"/>
          </a:p>
        </p:txBody>
      </p:sp>
      <p:sp>
        <p:nvSpPr>
          <p:cNvPr id="1136" name="Rectangle 112"/>
          <p:cNvSpPr>
            <a:spLocks noChangeArrowheads="1"/>
          </p:cNvSpPr>
          <p:nvPr/>
        </p:nvSpPr>
        <p:spPr bwMode="auto">
          <a:xfrm>
            <a:off x="238125" y="1686580"/>
            <a:ext cx="74580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  <a:ea typeface="ＭＳ Ｐゴシック" pitchFamily="1" charset="-128"/>
              </a:rPr>
              <a:t> </a:t>
            </a:r>
            <a:r>
              <a:rPr lang="en-US" sz="2800" u="sng" dirty="0">
                <a:solidFill>
                  <a:schemeClr val="tx2"/>
                </a:solidFill>
                <a:ea typeface="ＭＳ Ｐゴシック" pitchFamily="1" charset="-128"/>
              </a:rPr>
              <a:t>Prototype </a:t>
            </a:r>
            <a:r>
              <a:rPr lang="en-US" sz="2800" u="sng" dirty="0" smtClean="0">
                <a:solidFill>
                  <a:schemeClr val="tx2"/>
                </a:solidFill>
                <a:ea typeface="ＭＳ Ｐゴシック" pitchFamily="1" charset="-128"/>
              </a:rPr>
              <a:t>Examples (3 prototypes per tag)</a:t>
            </a:r>
            <a:endParaRPr lang="en-US" sz="2800" dirty="0">
              <a:ea typeface="ＭＳ Ｐゴシック" pitchFamily="1" charset="-128"/>
            </a:endParaRPr>
          </a:p>
        </p:txBody>
      </p:sp>
      <p:graphicFrame>
        <p:nvGraphicFramePr>
          <p:cNvPr id="1498" name="Group 474"/>
          <p:cNvGraphicFramePr>
            <a:graphicFrameLocks noGrp="1"/>
          </p:cNvGraphicFramePr>
          <p:nvPr/>
        </p:nvGraphicFramePr>
        <p:xfrm>
          <a:off x="457201" y="2438400"/>
          <a:ext cx="7391401" cy="2019300"/>
        </p:xfrm>
        <a:graphic>
          <a:graphicData uri="http://schemas.openxmlformats.org/drawingml/2006/table">
            <a:tbl>
              <a:tblPr/>
              <a:tblGrid>
                <a:gridCol w="886968"/>
                <a:gridCol w="1703831"/>
                <a:gridCol w="1066800"/>
                <a:gridCol w="1447800"/>
                <a:gridCol w="990600"/>
                <a:gridCol w="1295402"/>
              </a:tblGrid>
              <a:tr h="495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NN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president</a:t>
                      </a: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6633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IN</a:t>
                      </a: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  <a:ea typeface="ＭＳ Ｐゴシック" pitchFamily="1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of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ＭＳ Ｐゴシック" pitchFamily="1" charset="-128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A97FF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JJ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new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ＭＳ Ｐゴシック" pitchFamily="1" charset="-128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AEE09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VBD</a:t>
                      </a: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FF00"/>
                        </a:solidFill>
                        <a:effectLst/>
                        <a:latin typeface="Arial" charset="0"/>
                        <a:ea typeface="ＭＳ Ｐゴシック" pitchFamily="1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said</a:t>
                      </a: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8000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NNS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shares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ＭＳ Ｐゴシック" pitchFamily="1" charset="-128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8000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DET</a:t>
                      </a: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CC66"/>
                        </a:solidFill>
                        <a:effectLst/>
                        <a:latin typeface="Arial" charset="0"/>
                        <a:ea typeface="ＭＳ Ｐゴシック" pitchFamily="1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the</a:t>
                      </a: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8000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CC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and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ＭＳ Ｐゴシック" pitchFamily="1" charset="-128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6633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TO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to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ＭＳ Ｐゴシック" pitchFamily="1" charset="-128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CD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million</a:t>
                      </a: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NNP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Mr.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ＭＳ Ｐゴシック" pitchFamily="1" charset="-128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PUNC</a:t>
                      </a: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ＭＳ Ｐゴシック" pitchFamily="1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.  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  </a:t>
                      </a: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VBP</a:t>
                      </a: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Arial" charset="0"/>
                        <a:ea typeface="ＭＳ Ｐゴシック" pitchFamily="1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are</a:t>
                      </a: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  <a:ea typeface="ＭＳ Ｐゴシック" pitchFamily="1" charset="-128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1" name="Rectangle 112"/>
          <p:cNvSpPr>
            <a:spLocks noChangeArrowheads="1"/>
          </p:cNvSpPr>
          <p:nvPr/>
        </p:nvSpPr>
        <p:spPr bwMode="auto">
          <a:xfrm>
            <a:off x="533400" y="4800600"/>
            <a:ext cx="26574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  <a:ea typeface="ＭＳ Ｐゴシック" pitchFamily="1" charset="-128"/>
              </a:rPr>
              <a:t> </a:t>
            </a:r>
            <a:r>
              <a:rPr lang="en-US" sz="2800" u="sng" dirty="0" smtClean="0">
                <a:solidFill>
                  <a:schemeClr val="tx2"/>
                </a:solidFill>
                <a:ea typeface="ＭＳ Ｐゴシック" pitchFamily="1" charset="-128"/>
              </a:rPr>
              <a:t>Results</a:t>
            </a:r>
            <a:endParaRPr lang="en-US" sz="2800" dirty="0">
              <a:ea typeface="ＭＳ Ｐゴシック" pitchFamily="1" charset="-128"/>
            </a:endParaRPr>
          </a:p>
        </p:txBody>
      </p:sp>
      <p:graphicFrame>
        <p:nvGraphicFramePr>
          <p:cNvPr id="33" name="Group 25"/>
          <p:cNvGraphicFramePr>
            <a:graphicFrameLocks noGrp="1"/>
          </p:cNvGraphicFramePr>
          <p:nvPr/>
        </p:nvGraphicFramePr>
        <p:xfrm>
          <a:off x="2438400" y="4953000"/>
          <a:ext cx="3962400" cy="1371600"/>
        </p:xfrm>
        <a:graphic>
          <a:graphicData uri="http://schemas.openxmlformats.org/drawingml/2006/table">
            <a:tbl>
              <a:tblPr/>
              <a:tblGrid>
                <a:gridCol w="2570205"/>
                <a:gridCol w="1392195"/>
              </a:tblGrid>
              <a:tr h="222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BASE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46.4%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1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PROTO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67.7%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1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PROTO+SIM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80.5%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" grpId="0"/>
      <p:bldP spid="3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877887"/>
          </a:xfrm>
        </p:spPr>
        <p:txBody>
          <a:bodyPr/>
          <a:lstStyle/>
          <a:p>
            <a:r>
              <a:rPr lang="en-US" dirty="0" smtClean="0"/>
              <a:t>Results: Classified Ads</a:t>
            </a:r>
            <a:endParaRPr lang="en-US" dirty="0"/>
          </a:p>
        </p:txBody>
      </p:sp>
      <p:sp>
        <p:nvSpPr>
          <p:cNvPr id="21" name="Rectangle 45"/>
          <p:cNvSpPr>
            <a:spLocks noChangeArrowheads="1"/>
          </p:cNvSpPr>
          <p:nvPr/>
        </p:nvSpPr>
        <p:spPr bwMode="auto">
          <a:xfrm>
            <a:off x="381000" y="1524000"/>
            <a:ext cx="80772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600" u="sng" dirty="0" smtClean="0">
                <a:solidFill>
                  <a:schemeClr val="tx2"/>
                </a:solidFill>
                <a:ea typeface="ＭＳ Ｐゴシック" pitchFamily="1" charset="-128"/>
              </a:rPr>
              <a:t>Goal: Segment housing advertisements</a:t>
            </a:r>
            <a:endParaRPr lang="en-US" sz="2600" u="sng" dirty="0">
              <a:ea typeface="ＭＳ Ｐゴシック" pitchFamily="1" charset="-128"/>
            </a:endParaRPr>
          </a:p>
        </p:txBody>
      </p:sp>
      <p:sp>
        <p:nvSpPr>
          <p:cNvPr id="23" name="Rectangle 48"/>
          <p:cNvSpPr>
            <a:spLocks noChangeArrowheads="1"/>
          </p:cNvSpPr>
          <p:nvPr/>
        </p:nvSpPr>
        <p:spPr bwMode="auto">
          <a:xfrm>
            <a:off x="5486400" y="2087880"/>
            <a:ext cx="274320" cy="274320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1600" dirty="0">
              <a:solidFill>
                <a:srgbClr val="FF9900"/>
              </a:solidFill>
              <a:ea typeface="ＭＳ Ｐゴシック" pitchFamily="1" charset="-128"/>
            </a:endParaRPr>
          </a:p>
        </p:txBody>
      </p:sp>
      <p:sp>
        <p:nvSpPr>
          <p:cNvPr id="24" name="Text Box 49"/>
          <p:cNvSpPr txBox="1">
            <a:spLocks noChangeArrowheads="1"/>
          </p:cNvSpPr>
          <p:nvPr/>
        </p:nvSpPr>
        <p:spPr bwMode="auto">
          <a:xfrm>
            <a:off x="5867400" y="2057400"/>
            <a:ext cx="14478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sz="2200" dirty="0">
                <a:ea typeface="ＭＳ Ｐゴシック" pitchFamily="1" charset="-128"/>
              </a:rPr>
              <a:t>Location</a:t>
            </a:r>
          </a:p>
        </p:txBody>
      </p:sp>
      <p:sp>
        <p:nvSpPr>
          <p:cNvPr id="25" name="Rectangle 50"/>
          <p:cNvSpPr>
            <a:spLocks noChangeArrowheads="1"/>
          </p:cNvSpPr>
          <p:nvPr/>
        </p:nvSpPr>
        <p:spPr bwMode="auto">
          <a:xfrm>
            <a:off x="3794760" y="2087880"/>
            <a:ext cx="274320" cy="27432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6" name="Text Box 51"/>
          <p:cNvSpPr txBox="1">
            <a:spLocks noChangeArrowheads="1"/>
          </p:cNvSpPr>
          <p:nvPr/>
        </p:nvSpPr>
        <p:spPr bwMode="auto">
          <a:xfrm>
            <a:off x="4114800" y="2057400"/>
            <a:ext cx="12192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n-US" sz="2200" dirty="0">
                <a:ea typeface="ＭＳ Ｐゴシック" pitchFamily="1" charset="-128"/>
              </a:rPr>
              <a:t>Terms</a:t>
            </a:r>
          </a:p>
        </p:txBody>
      </p:sp>
      <p:sp>
        <p:nvSpPr>
          <p:cNvPr id="27" name="Rectangle 52"/>
          <p:cNvSpPr>
            <a:spLocks noChangeArrowheads="1"/>
          </p:cNvSpPr>
          <p:nvPr/>
        </p:nvSpPr>
        <p:spPr bwMode="auto">
          <a:xfrm>
            <a:off x="1919514" y="2087880"/>
            <a:ext cx="274320" cy="27432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8" name="Text Box 53"/>
          <p:cNvSpPr txBox="1">
            <a:spLocks noChangeArrowheads="1"/>
          </p:cNvSpPr>
          <p:nvPr/>
        </p:nvSpPr>
        <p:spPr bwMode="auto">
          <a:xfrm>
            <a:off x="2286000" y="2057400"/>
            <a:ext cx="12954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en-US" sz="2200" dirty="0" smtClean="0">
                <a:ea typeface="ＭＳ Ｐゴシック" pitchFamily="1" charset="-128"/>
              </a:rPr>
              <a:t>Restrict</a:t>
            </a:r>
            <a:endParaRPr lang="en-US" sz="2200" dirty="0">
              <a:ea typeface="ＭＳ Ｐゴシック" pitchFamily="1" charset="-128"/>
            </a:endParaRPr>
          </a:p>
        </p:txBody>
      </p:sp>
      <p:sp>
        <p:nvSpPr>
          <p:cNvPr id="29" name="Rectangle 54"/>
          <p:cNvSpPr>
            <a:spLocks noChangeArrowheads="1"/>
          </p:cNvSpPr>
          <p:nvPr/>
        </p:nvSpPr>
        <p:spPr bwMode="auto">
          <a:xfrm>
            <a:off x="533400" y="2087880"/>
            <a:ext cx="274320" cy="274320"/>
          </a:xfrm>
          <a:prstGeom prst="rect">
            <a:avLst/>
          </a:prstGeom>
          <a:solidFill>
            <a:srgbClr val="FF00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0" name="Text Box 55"/>
          <p:cNvSpPr txBox="1">
            <a:spLocks noChangeArrowheads="1"/>
          </p:cNvSpPr>
          <p:nvPr/>
        </p:nvSpPr>
        <p:spPr bwMode="auto">
          <a:xfrm>
            <a:off x="838200" y="2057400"/>
            <a:ext cx="10668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en-US" sz="2200" dirty="0">
                <a:ea typeface="ＭＳ Ｐゴシック" pitchFamily="1" charset="-128"/>
              </a:rPr>
              <a:t>Size</a:t>
            </a:r>
          </a:p>
        </p:txBody>
      </p:sp>
      <p:sp>
        <p:nvSpPr>
          <p:cNvPr id="32" name="Rectangle 60"/>
          <p:cNvSpPr>
            <a:spLocks noChangeArrowheads="1"/>
          </p:cNvSpPr>
          <p:nvPr/>
        </p:nvSpPr>
        <p:spPr bwMode="auto">
          <a:xfrm>
            <a:off x="228600" y="2743200"/>
            <a:ext cx="8610600" cy="12192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sz="2000" dirty="0" smtClean="0">
                <a:ea typeface="ＭＳ Ｐゴシック" pitchFamily="1" charset="-128"/>
              </a:rPr>
              <a:t>Remodeled </a:t>
            </a:r>
            <a:r>
              <a:rPr lang="en-US" sz="2000" dirty="0">
                <a:ea typeface="ＭＳ Ｐゴシック" pitchFamily="1" charset="-128"/>
              </a:rPr>
              <a:t>2 </a:t>
            </a:r>
            <a:r>
              <a:rPr lang="en-US" sz="2000" dirty="0" err="1">
                <a:ea typeface="ＭＳ Ｐゴシック" pitchFamily="1" charset="-128"/>
              </a:rPr>
              <a:t>Bdrms</a:t>
            </a:r>
            <a:r>
              <a:rPr lang="en-US" sz="2000" dirty="0">
                <a:ea typeface="ＭＳ Ｐゴシック" pitchFamily="1" charset="-128"/>
              </a:rPr>
              <a:t>/1 Bath, </a:t>
            </a:r>
            <a:r>
              <a:rPr lang="en-US" sz="2000" b="1" dirty="0">
                <a:solidFill>
                  <a:srgbClr val="FF00FF"/>
                </a:solidFill>
                <a:ea typeface="ＭＳ Ｐゴシック" pitchFamily="1" charset="-128"/>
              </a:rPr>
              <a:t>spacious</a:t>
            </a:r>
            <a:r>
              <a:rPr lang="en-US" sz="2000" dirty="0">
                <a:ea typeface="ＭＳ Ｐゴシック" pitchFamily="1" charset="-128"/>
              </a:rPr>
              <a:t> upper unit, located in Hilltop Mall area. Walking distance to </a:t>
            </a:r>
            <a:r>
              <a:rPr lang="en-US" sz="2000" b="1" dirty="0">
                <a:solidFill>
                  <a:srgbClr val="FFC000"/>
                </a:solidFill>
                <a:ea typeface="ＭＳ Ｐゴシック" pitchFamily="1" charset="-128"/>
              </a:rPr>
              <a:t>shopping</a:t>
            </a:r>
            <a:r>
              <a:rPr lang="en-US" sz="2000" dirty="0">
                <a:ea typeface="ＭＳ Ｐゴシック" pitchFamily="1" charset="-128"/>
              </a:rPr>
              <a:t>, public transportation, </a:t>
            </a:r>
            <a:r>
              <a:rPr lang="en-US" sz="2000" dirty="0" smtClean="0">
                <a:ea typeface="ＭＳ Ｐゴシック" pitchFamily="1" charset="-128"/>
              </a:rPr>
              <a:t>and schools.</a:t>
            </a:r>
            <a:r>
              <a:rPr lang="en-US" sz="2000" dirty="0" smtClean="0">
                <a:solidFill>
                  <a:srgbClr val="008000"/>
                </a:solidFill>
                <a:ea typeface="ＭＳ Ｐゴシック" pitchFamily="1" charset="-128"/>
              </a:rPr>
              <a:t> </a:t>
            </a:r>
            <a:r>
              <a:rPr lang="en-US" sz="2000" b="1" dirty="0">
                <a:solidFill>
                  <a:srgbClr val="008000"/>
                </a:solidFill>
                <a:ea typeface="ＭＳ Ｐゴシック" pitchFamily="1" charset="-128"/>
              </a:rPr>
              <a:t>Paid</a:t>
            </a:r>
            <a:r>
              <a:rPr lang="en-US" sz="2000" dirty="0">
                <a:solidFill>
                  <a:srgbClr val="008000"/>
                </a:solidFill>
                <a:ea typeface="ＭＳ Ｐゴシック" pitchFamily="1" charset="-128"/>
              </a:rPr>
              <a:t> </a:t>
            </a:r>
            <a:r>
              <a:rPr lang="en-US" sz="2000" dirty="0">
                <a:ea typeface="ＭＳ Ｐゴシック" pitchFamily="1" charset="-128"/>
              </a:rPr>
              <a:t>water and garbage. No </a:t>
            </a:r>
            <a:r>
              <a:rPr lang="en-US" sz="2000" b="1" dirty="0">
                <a:solidFill>
                  <a:srgbClr val="009999"/>
                </a:solidFill>
                <a:ea typeface="ＭＳ Ｐゴシック" pitchFamily="1" charset="-128"/>
              </a:rPr>
              <a:t>dogs</a:t>
            </a:r>
            <a:r>
              <a:rPr lang="en-US" sz="2000" dirty="0">
                <a:ea typeface="ＭＳ Ｐゴシック" pitchFamily="1" charset="-128"/>
              </a:rPr>
              <a:t> allowed. </a:t>
            </a:r>
            <a:r>
              <a:rPr lang="en-US" sz="2000" dirty="0">
                <a:solidFill>
                  <a:schemeClr val="hlink"/>
                </a:solidFill>
                <a:ea typeface="ＭＳ Ｐゴシック" pitchFamily="1" charset="-128"/>
              </a:rPr>
              <a:t> </a:t>
            </a:r>
            <a:endParaRPr lang="en-US" sz="2000" dirty="0">
              <a:ea typeface="ＭＳ Ｐゴシック" pitchFamily="1" charset="-128"/>
            </a:endParaRPr>
          </a:p>
        </p:txBody>
      </p:sp>
      <p:graphicFrame>
        <p:nvGraphicFramePr>
          <p:cNvPr id="17" name="Group 25"/>
          <p:cNvGraphicFramePr>
            <a:graphicFrameLocks noGrp="1"/>
          </p:cNvGraphicFramePr>
          <p:nvPr/>
        </p:nvGraphicFramePr>
        <p:xfrm>
          <a:off x="381000" y="4556760"/>
          <a:ext cx="4267200" cy="1584960"/>
        </p:xfrm>
        <a:graphic>
          <a:graphicData uri="http://schemas.openxmlformats.org/drawingml/2006/table">
            <a:tbl>
              <a:tblPr/>
              <a:tblGrid>
                <a:gridCol w="1815830"/>
                <a:gridCol w="2451370"/>
              </a:tblGrid>
              <a:tr h="222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9900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LOCATION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near, shopping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1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2BA05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TERMS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paid, utilities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1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99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SIZE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large, spacious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3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RESTRICT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99FF"/>
                        </a:solidFill>
                        <a:effectLst/>
                        <a:latin typeface="Arial" charset="0"/>
                        <a:ea typeface="ＭＳ Ｐゴシック" pitchFamily="1" charset="-12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dogs, smoking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" name="Rectangle 58"/>
          <p:cNvSpPr>
            <a:spLocks noChangeArrowheads="1"/>
          </p:cNvSpPr>
          <p:nvPr/>
        </p:nvSpPr>
        <p:spPr bwMode="auto">
          <a:xfrm>
            <a:off x="228600" y="4038600"/>
            <a:ext cx="32670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0082"/>
                </a:solidFill>
                <a:ea typeface="ＭＳ Ｐゴシック" pitchFamily="1" charset="-128"/>
              </a:rPr>
              <a:t> </a:t>
            </a:r>
            <a:r>
              <a:rPr lang="en-US" sz="2400" u="sng" dirty="0" smtClean="0">
                <a:solidFill>
                  <a:srgbClr val="000082"/>
                </a:solidFill>
                <a:ea typeface="ＭＳ Ｐゴシック" pitchFamily="1" charset="-128"/>
              </a:rPr>
              <a:t>Prototype examples</a:t>
            </a:r>
            <a:endParaRPr lang="en-US" sz="2400" dirty="0">
              <a:solidFill>
                <a:srgbClr val="000082"/>
              </a:solidFill>
              <a:ea typeface="ＭＳ Ｐゴシック" pitchFamily="1" charset="-128"/>
            </a:endParaRPr>
          </a:p>
        </p:txBody>
      </p:sp>
      <p:sp>
        <p:nvSpPr>
          <p:cNvPr id="19" name="Rectangle 58"/>
          <p:cNvSpPr>
            <a:spLocks noChangeArrowheads="1"/>
          </p:cNvSpPr>
          <p:nvPr/>
        </p:nvSpPr>
        <p:spPr bwMode="auto">
          <a:xfrm>
            <a:off x="5486400" y="4038600"/>
            <a:ext cx="22764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u="sng" dirty="0" smtClean="0">
                <a:solidFill>
                  <a:srgbClr val="880E0E"/>
                </a:solidFill>
                <a:ea typeface="ＭＳ Ｐゴシック" pitchFamily="1" charset="-128"/>
              </a:rPr>
              <a:t>Results</a:t>
            </a:r>
            <a:endParaRPr lang="en-US" sz="2400" u="sng" dirty="0">
              <a:solidFill>
                <a:srgbClr val="880E0E"/>
              </a:solidFill>
              <a:ea typeface="ＭＳ Ｐゴシック" pitchFamily="1" charset="-128"/>
            </a:endParaRPr>
          </a:p>
        </p:txBody>
      </p:sp>
      <p:graphicFrame>
        <p:nvGraphicFramePr>
          <p:cNvPr id="22" name="Group 25"/>
          <p:cNvGraphicFramePr>
            <a:graphicFrameLocks noGrp="1"/>
          </p:cNvGraphicFramePr>
          <p:nvPr/>
        </p:nvGraphicFramePr>
        <p:xfrm>
          <a:off x="5553075" y="4557486"/>
          <a:ext cx="2819400" cy="1188720"/>
        </p:xfrm>
        <a:graphic>
          <a:graphicData uri="http://schemas.openxmlformats.org/drawingml/2006/table">
            <a:tbl>
              <a:tblPr/>
              <a:tblGrid>
                <a:gridCol w="1828800"/>
                <a:gridCol w="990600"/>
              </a:tblGrid>
              <a:tr h="222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BASE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46.4%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1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PROTO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53.7%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1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PROTO+SIM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71.5%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5" name="TextBox 34"/>
          <p:cNvSpPr txBox="1"/>
          <p:nvPr/>
        </p:nvSpPr>
        <p:spPr>
          <a:xfrm>
            <a:off x="5029200" y="6019800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Computed from bag-of-words in current sentence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36" name="Oval 35"/>
          <p:cNvSpPr/>
          <p:nvPr/>
        </p:nvSpPr>
        <p:spPr>
          <a:xfrm>
            <a:off x="6643688" y="5348288"/>
            <a:ext cx="609600" cy="381000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FF"/>
              </a:solidFill>
            </a:endParaRPr>
          </a:p>
        </p:txBody>
      </p:sp>
      <p:cxnSp>
        <p:nvCxnSpPr>
          <p:cNvPr id="37" name="Straight Arrow Connector 36"/>
          <p:cNvCxnSpPr>
            <a:stCxn id="36" idx="4"/>
            <a:endCxn id="35" idx="0"/>
          </p:cNvCxnSpPr>
          <p:nvPr/>
        </p:nvCxnSpPr>
        <p:spPr>
          <a:xfrm rot="5400000">
            <a:off x="6643688" y="5715000"/>
            <a:ext cx="290512" cy="319088"/>
          </a:xfrm>
          <a:prstGeom prst="straightConnector1">
            <a:avLst/>
          </a:prstGeom>
          <a:ln w="254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 animBg="1"/>
      <p:bldP spid="24" grpId="0"/>
      <p:bldP spid="25" grpId="0" animBg="1"/>
      <p:bldP spid="26" grpId="0"/>
      <p:bldP spid="27" grpId="0" animBg="1"/>
      <p:bldP spid="28" grpId="0"/>
      <p:bldP spid="29" grpId="0" animBg="1"/>
      <p:bldP spid="30" grpId="0"/>
      <p:bldP spid="32" grpId="0" animBg="1"/>
      <p:bldP spid="18" grpId="0"/>
      <p:bldP spid="19" grpId="0"/>
      <p:bldP spid="35" grpId="0"/>
      <p:bldP spid="3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152400" y="4967288"/>
            <a:ext cx="8763000" cy="13716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152400" y="1785258"/>
            <a:ext cx="8382000" cy="9144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52400" y="3098800"/>
            <a:ext cx="8382000" cy="1447800"/>
          </a:xfrm>
          <a:prstGeom prst="roundRect">
            <a:avLst/>
          </a:prstGeom>
          <a:solidFill>
            <a:srgbClr val="CD7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Comments on bootstrapping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785258"/>
            <a:ext cx="8991600" cy="4525963"/>
          </a:xfrm>
        </p:spPr>
        <p:txBody>
          <a:bodyPr/>
          <a:lstStyle/>
          <a:p>
            <a:r>
              <a:rPr lang="en-US" sz="2400" dirty="0" smtClean="0"/>
              <a:t>Easy to write down and optimize.  </a:t>
            </a:r>
          </a:p>
          <a:p>
            <a:r>
              <a:rPr lang="en-US" sz="2400" dirty="0" smtClean="0"/>
              <a:t>Hard to predict failure cases</a:t>
            </a:r>
          </a:p>
          <a:p>
            <a:pPr>
              <a:spcBef>
                <a:spcPts val="1000"/>
              </a:spcBef>
            </a:pPr>
            <a:endParaRPr lang="en-US" sz="2400" dirty="0" smtClean="0"/>
          </a:p>
          <a:p>
            <a:pPr>
              <a:spcBef>
                <a:spcPts val="1000"/>
              </a:spcBef>
            </a:pPr>
            <a:r>
              <a:rPr lang="en-US" sz="2400" b="1" dirty="0" smtClean="0">
                <a:solidFill>
                  <a:srgbClr val="008000"/>
                </a:solidFill>
              </a:rPr>
              <a:t>Co-training</a:t>
            </a:r>
            <a:r>
              <a:rPr lang="en-US" sz="2400" dirty="0" smtClean="0"/>
              <a:t> encodes assumptions as 2-view agreement</a:t>
            </a:r>
          </a:p>
          <a:p>
            <a:r>
              <a:rPr lang="en-US" sz="2400" b="1" dirty="0" smtClean="0">
                <a:solidFill>
                  <a:srgbClr val="008000"/>
                </a:solidFill>
              </a:rPr>
              <a:t>Prototype learning </a:t>
            </a:r>
            <a:r>
              <a:rPr lang="en-US" sz="2400" dirty="0" smtClean="0"/>
              <a:t>enforces linguistically consistent constraints on unsupervised solutions</a:t>
            </a:r>
          </a:p>
          <a:p>
            <a:pPr>
              <a:spcBef>
                <a:spcPts val="1000"/>
              </a:spcBef>
            </a:pPr>
            <a:endParaRPr lang="en-US" sz="2400" dirty="0" smtClean="0"/>
          </a:p>
          <a:p>
            <a:pPr>
              <a:spcBef>
                <a:spcPts val="1000"/>
              </a:spcBef>
            </a:pPr>
            <a:r>
              <a:rPr lang="en-US" sz="2400" b="1" dirty="0" smtClean="0">
                <a:solidFill>
                  <a:srgbClr val="880E0E"/>
                </a:solidFill>
              </a:rPr>
              <a:t>Co-training</a:t>
            </a:r>
            <a:r>
              <a:rPr lang="en-US" sz="2400" dirty="0" smtClean="0"/>
              <a:t> doesn’t always succeed </a:t>
            </a:r>
          </a:p>
          <a:p>
            <a:pPr lvl="1">
              <a:spcBef>
                <a:spcPts val="500"/>
              </a:spcBef>
            </a:pPr>
            <a:r>
              <a:rPr lang="en-US" sz="2000" dirty="0" smtClean="0"/>
              <a:t>Structural learning section</a:t>
            </a:r>
          </a:p>
          <a:p>
            <a:pPr>
              <a:spcBef>
                <a:spcPts val="1000"/>
              </a:spcBef>
            </a:pPr>
            <a:r>
              <a:rPr lang="en-US" sz="2400" b="1" dirty="0" smtClean="0">
                <a:solidFill>
                  <a:srgbClr val="880E0E"/>
                </a:solidFill>
              </a:rPr>
              <a:t>Prototype learning </a:t>
            </a:r>
            <a:r>
              <a:rPr lang="en-US" sz="2400" dirty="0" smtClean="0"/>
              <a:t>needs good SIM features to perform well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Entropy and bootstrapping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086" y="1722437"/>
            <a:ext cx="8777514" cy="4525963"/>
          </a:xfrm>
        </p:spPr>
        <p:txBody>
          <a:bodyPr/>
          <a:lstStyle/>
          <a:p>
            <a:r>
              <a:rPr lang="en-US" sz="2800" b="1" dirty="0" smtClean="0">
                <a:solidFill>
                  <a:srgbClr val="000082"/>
                </a:solidFill>
              </a:rPr>
              <a:t>Haffari &amp; Sarkar 2007</a:t>
            </a:r>
            <a:r>
              <a:rPr lang="en-US" sz="2800" dirty="0" smtClean="0"/>
              <a:t>.  </a:t>
            </a:r>
            <a:r>
              <a:rPr lang="en-US" sz="2400" u="sng" dirty="0" smtClean="0"/>
              <a:t>Analysis of Semi-supervised Learning with the Yarowsky Algorithm</a:t>
            </a:r>
            <a:r>
              <a:rPr lang="en-US" sz="2800" dirty="0" smtClean="0"/>
              <a:t>.</a:t>
            </a:r>
          </a:p>
          <a:p>
            <a:pPr lvl="1">
              <a:spcBef>
                <a:spcPts val="500"/>
              </a:spcBef>
            </a:pPr>
            <a:r>
              <a:rPr lang="en-US" sz="2400" dirty="0" smtClean="0">
                <a:solidFill>
                  <a:srgbClr val="880E0E"/>
                </a:solidFill>
              </a:rPr>
              <a:t>Variants of Yarowsky algorithm minimize entropy of </a:t>
            </a:r>
          </a:p>
          <a:p>
            <a:pPr lvl="1">
              <a:spcBef>
                <a:spcPts val="300"/>
              </a:spcBef>
              <a:buNone/>
            </a:pPr>
            <a:r>
              <a:rPr lang="en-US" sz="2400" dirty="0" smtClean="0">
                <a:solidFill>
                  <a:srgbClr val="880E0E"/>
                </a:solidFill>
              </a:rPr>
              <a:t>	p(y | </a:t>
            </a:r>
            <a:r>
              <a:rPr lang="en-US" sz="2400" b="1" dirty="0" smtClean="0">
                <a:solidFill>
                  <a:srgbClr val="880E0E"/>
                </a:solidFill>
              </a:rPr>
              <a:t>x</a:t>
            </a:r>
            <a:r>
              <a:rPr lang="en-US" sz="2400" dirty="0" smtClean="0">
                <a:solidFill>
                  <a:srgbClr val="880E0E"/>
                </a:solidFill>
              </a:rPr>
              <a:t>) on unlabeled data.</a:t>
            </a:r>
          </a:p>
          <a:p>
            <a:pPr>
              <a:spcBef>
                <a:spcPts val="4500"/>
              </a:spcBef>
            </a:pPr>
            <a:r>
              <a:rPr lang="en-US" sz="2800" dirty="0" smtClean="0"/>
              <a:t>Other empirical work has looked at minimizing entropy directly.</a:t>
            </a:r>
          </a:p>
          <a:p>
            <a:pPr>
              <a:spcBef>
                <a:spcPts val="4500"/>
              </a:spcBef>
            </a:pPr>
            <a:r>
              <a:rPr lang="en-US" sz="2800" dirty="0" smtClean="0">
                <a:solidFill>
                  <a:srgbClr val="008000"/>
                </a:solidFill>
              </a:rPr>
              <a:t>Entropy is not error.</a:t>
            </a:r>
          </a:p>
          <a:p>
            <a:pPr lvl="1"/>
            <a:r>
              <a:rPr lang="en-US" sz="2400" dirty="0" smtClean="0"/>
              <a:t>Little recent theoretical work connecting entropy &amp; error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bootstrapping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824037"/>
            <a:ext cx="8763000" cy="4525963"/>
          </a:xfrm>
        </p:spPr>
        <p:txBody>
          <a:bodyPr/>
          <a:lstStyle/>
          <a:p>
            <a:pPr>
              <a:lnSpc>
                <a:spcPct val="120000"/>
              </a:lnSpc>
              <a:spcBef>
                <a:spcPts val="3500"/>
              </a:spcBef>
            </a:pPr>
            <a:r>
              <a:rPr lang="en-US" sz="2800" b="1" dirty="0" smtClean="0">
                <a:solidFill>
                  <a:srgbClr val="000082"/>
                </a:solidFill>
              </a:rPr>
              <a:t>McClosky &amp; Charniak (2006).  </a:t>
            </a:r>
            <a:r>
              <a:rPr lang="en-US" sz="2400" u="sng" dirty="0" smtClean="0"/>
              <a:t>Effective Self-training for Parsing</a:t>
            </a:r>
            <a:r>
              <a:rPr lang="en-US" sz="2400" dirty="0" smtClean="0"/>
              <a:t>.</a:t>
            </a:r>
            <a:r>
              <a:rPr lang="en-US" sz="2800" b="1" dirty="0" smtClean="0"/>
              <a:t>  </a:t>
            </a:r>
            <a:r>
              <a:rPr lang="en-US" sz="2400" dirty="0" smtClean="0">
                <a:solidFill>
                  <a:srgbClr val="880E0E"/>
                </a:solidFill>
              </a:rPr>
              <a:t>Self-trained Charniak parser on WSJ &amp; NANC.</a:t>
            </a:r>
          </a:p>
          <a:p>
            <a:pPr>
              <a:lnSpc>
                <a:spcPct val="120000"/>
              </a:lnSpc>
              <a:spcBef>
                <a:spcPts val="3500"/>
              </a:spcBef>
            </a:pPr>
            <a:r>
              <a:rPr lang="en-US" sz="2800" b="1" dirty="0" smtClean="0">
                <a:solidFill>
                  <a:srgbClr val="000082"/>
                </a:solidFill>
              </a:rPr>
              <a:t>Aria Haghighi’s prototype sequence toolkit.  </a:t>
            </a:r>
            <a:r>
              <a:rPr lang="en-US" sz="2400" b="1" dirty="0" smtClean="0">
                <a:solidFill>
                  <a:srgbClr val="000082"/>
                </a:solidFill>
                <a:hlinkClick r:id="rId2"/>
              </a:rPr>
              <a:t>http://code.google.com/p/prototype-sequence-toolkit/</a:t>
            </a:r>
            <a:endParaRPr lang="en-US" sz="2400" b="1" dirty="0" smtClean="0">
              <a:solidFill>
                <a:srgbClr val="000082"/>
              </a:solidFill>
            </a:endParaRPr>
          </a:p>
          <a:p>
            <a:pPr>
              <a:lnSpc>
                <a:spcPct val="120000"/>
              </a:lnSpc>
              <a:spcBef>
                <a:spcPts val="3500"/>
              </a:spcBef>
            </a:pPr>
            <a:r>
              <a:rPr lang="en-US" sz="2800" b="1" dirty="0" smtClean="0">
                <a:solidFill>
                  <a:srgbClr val="000082"/>
                </a:solidFill>
              </a:rPr>
              <a:t>Mann &amp; McCallum (2007).</a:t>
            </a:r>
            <a:r>
              <a:rPr lang="en-US" sz="2800" dirty="0" smtClean="0">
                <a:solidFill>
                  <a:srgbClr val="000082"/>
                </a:solidFill>
              </a:rPr>
              <a:t> </a:t>
            </a:r>
            <a:r>
              <a:rPr lang="en-US" sz="2400" u="sng" dirty="0" smtClean="0"/>
              <a:t>Expectation Regularization</a:t>
            </a:r>
            <a:r>
              <a:rPr lang="en-US" sz="2400" dirty="0" smtClean="0"/>
              <a:t>. </a:t>
            </a:r>
            <a:r>
              <a:rPr lang="en-US" sz="2400" dirty="0" smtClean="0">
                <a:solidFill>
                  <a:srgbClr val="880E0E"/>
                </a:solidFill>
              </a:rPr>
              <a:t>Similar to prototype learning, but develops a regularization framework for conditional random fields.</a:t>
            </a:r>
            <a:endParaRPr lang="en-US" sz="2400" dirty="0">
              <a:solidFill>
                <a:srgbClr val="880E0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1676400"/>
            <a:ext cx="8001000" cy="533400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04800" y="4752976"/>
            <a:ext cx="8001000" cy="1600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304800" y="2500312"/>
            <a:ext cx="8001000" cy="19812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305800" cy="1143000"/>
          </a:xfrm>
        </p:spPr>
        <p:txBody>
          <a:bodyPr/>
          <a:lstStyle/>
          <a:p>
            <a:r>
              <a:rPr lang="en-US" dirty="0" smtClean="0"/>
              <a:t>Graph-based Semi-supervised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From items to graphs</a:t>
            </a:r>
          </a:p>
          <a:p>
            <a:pPr>
              <a:spcBef>
                <a:spcPts val="2500"/>
              </a:spcBef>
            </a:pPr>
            <a:r>
              <a:rPr lang="en-US" dirty="0" smtClean="0"/>
              <a:t>Basic graph-based algorithms</a:t>
            </a:r>
          </a:p>
          <a:p>
            <a:pPr lvl="1"/>
            <a:r>
              <a:rPr lang="en-US" dirty="0" err="1" smtClean="0"/>
              <a:t>Mincut</a:t>
            </a:r>
            <a:endParaRPr lang="en-US" dirty="0" smtClean="0"/>
          </a:p>
          <a:p>
            <a:pPr lvl="1"/>
            <a:r>
              <a:rPr lang="en-US" dirty="0" smtClean="0"/>
              <a:t>Label propagation and harmonic function</a:t>
            </a:r>
          </a:p>
          <a:p>
            <a:pPr lvl="1"/>
            <a:r>
              <a:rPr lang="en-US" dirty="0" smtClean="0"/>
              <a:t>Manifold regularization</a:t>
            </a:r>
          </a:p>
          <a:p>
            <a:pPr>
              <a:spcBef>
                <a:spcPts val="2500"/>
              </a:spcBef>
            </a:pPr>
            <a:r>
              <a:rPr lang="en-US" dirty="0" smtClean="0"/>
              <a:t>Advanced graphs</a:t>
            </a:r>
          </a:p>
          <a:p>
            <a:pPr lvl="1"/>
            <a:r>
              <a:rPr lang="en-US" dirty="0" smtClean="0"/>
              <a:t>Dissimilarities</a:t>
            </a:r>
          </a:p>
          <a:p>
            <a:pPr lvl="1"/>
            <a:r>
              <a:rPr lang="en-US" dirty="0" smtClean="0"/>
              <a:t>Directed graphs</a:t>
            </a:r>
            <a:endParaRPr lang="en-US" dirty="0"/>
          </a:p>
        </p:txBody>
      </p:sp>
      <p:sp>
        <p:nvSpPr>
          <p:cNvPr id="8" name="TextBox 7"/>
          <p:cNvSpPr txBox="1"/>
          <p:nvPr>
            <p:custDataLst>
              <p:tags r:id="rId1"/>
            </p:custDataLst>
          </p:nvPr>
        </p:nvSpPr>
        <p:spPr>
          <a:xfrm>
            <a:off x="0" y="7112000"/>
            <a:ext cx="914400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mtClean="0"/>
              <a:t>TexPoint fonts used in EMF. </a:t>
            </a:r>
          </a:p>
          <a:p>
            <a:r>
              <a:rPr lang="en-US" smtClean="0"/>
              <a:t>Read the TexPoint manual before you delete this box.: </a:t>
            </a:r>
            <a:r>
              <a:rPr lang="en-US" smtClean="0">
                <a:latin typeface="CMSY10ORIG"/>
              </a:rPr>
              <a:t>A</a:t>
            </a:r>
            <a:r>
              <a:rPr lang="en-US" smtClean="0">
                <a:latin typeface="CMMI10"/>
              </a:rPr>
              <a:t>A</a:t>
            </a:r>
            <a:r>
              <a:rPr lang="en-US" smtClean="0">
                <a:latin typeface="CMR7"/>
              </a:rPr>
              <a:t>A</a:t>
            </a:r>
            <a:r>
              <a:rPr lang="en-US" smtClean="0">
                <a:latin typeface="CMMI7"/>
              </a:rPr>
              <a:t>A</a:t>
            </a:r>
            <a:r>
              <a:rPr lang="en-US" smtClean="0">
                <a:latin typeface="CMSY7"/>
              </a:rPr>
              <a:t>A</a:t>
            </a:r>
            <a:r>
              <a:rPr lang="en-US" smtClean="0">
                <a:latin typeface="CMR10"/>
              </a:rPr>
              <a:t>A</a:t>
            </a:r>
            <a:r>
              <a:rPr lang="en-US" smtClean="0">
                <a:latin typeface="CMMI5"/>
              </a:rPr>
              <a:t>A</a:t>
            </a:r>
            <a:r>
              <a:rPr lang="en-US" smtClean="0">
                <a:latin typeface="CMEX10"/>
              </a:rPr>
              <a:t>A</a:t>
            </a:r>
            <a:r>
              <a:rPr lang="en-US" smtClean="0">
                <a:latin typeface="CMSY5"/>
              </a:rPr>
              <a:t>A</a:t>
            </a:r>
            <a:r>
              <a:rPr lang="en-US" smtClean="0">
                <a:latin typeface="CMR5"/>
              </a:rPr>
              <a:t>A</a:t>
            </a:r>
            <a:r>
              <a:rPr lang="en-US" smtClean="0">
                <a:latin typeface="CMSY10"/>
              </a:rPr>
              <a:t>A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Text classification: easy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classes: </a:t>
            </a:r>
            <a:r>
              <a:rPr lang="en-US" dirty="0" smtClean="0">
                <a:solidFill>
                  <a:srgbClr val="0070C0"/>
                </a:solidFill>
              </a:rPr>
              <a:t>astronomy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vs. </a:t>
            </a:r>
            <a:r>
              <a:rPr lang="en-US" dirty="0" smtClean="0">
                <a:solidFill>
                  <a:srgbClr val="FF0000"/>
                </a:solidFill>
              </a:rPr>
              <a:t>travel</a:t>
            </a:r>
          </a:p>
          <a:p>
            <a:r>
              <a:rPr lang="en-US" dirty="0" smtClean="0"/>
              <a:t>Document = 0-1 bag-of-word vector</a:t>
            </a:r>
          </a:p>
          <a:p>
            <a:r>
              <a:rPr lang="en-US" dirty="0" smtClean="0"/>
              <a:t>Cosine similarity</a:t>
            </a:r>
          </a:p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x1=“bright asteroid”, y1=astronomy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x2=“yellowstone denali”, y2=travel</a:t>
            </a:r>
          </a:p>
          <a:p>
            <a:pPr>
              <a:buNone/>
            </a:pPr>
            <a:r>
              <a:rPr lang="en-US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x3=“asteroid comet”?</a:t>
            </a:r>
          </a:p>
          <a:p>
            <a:pPr>
              <a:buNone/>
            </a:pPr>
            <a:r>
              <a:rPr lang="en-US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x4=“camp yellowstone”?</a:t>
            </a:r>
            <a:endParaRPr lang="en-US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772400" y="133350"/>
            <a:ext cx="1219200" cy="476250"/>
          </a:xfrm>
        </p:spPr>
        <p:txBody>
          <a:bodyPr/>
          <a:lstStyle/>
          <a:p>
            <a:fld id="{250D7E9E-5ACD-4285-A912-7FDA914EA075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5" name="Cloud Callout 4"/>
          <p:cNvSpPr/>
          <p:nvPr/>
        </p:nvSpPr>
        <p:spPr>
          <a:xfrm>
            <a:off x="4267200" y="2209800"/>
            <a:ext cx="4876800" cy="2514600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Easy, by word overlap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4191000"/>
            <a:ext cx="6934200" cy="19812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152400" y="1676400"/>
            <a:ext cx="6934200" cy="22860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Hard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x1=“bright asteroid”, y1=astronomy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x2=“yellowstone denali”, y2=travel</a:t>
            </a:r>
          </a:p>
          <a:p>
            <a:pPr>
              <a:buNone/>
            </a:pPr>
            <a:r>
              <a:rPr lang="en-US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x3=“zodiac”?</a:t>
            </a:r>
          </a:p>
          <a:p>
            <a:pPr>
              <a:buNone/>
            </a:pPr>
            <a:r>
              <a:rPr lang="en-US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x4=“airport bike”?</a:t>
            </a:r>
          </a:p>
          <a:p>
            <a:pPr>
              <a:spcBef>
                <a:spcPts val="4000"/>
              </a:spcBef>
            </a:pPr>
            <a:r>
              <a:rPr lang="en-US" dirty="0" smtClean="0"/>
              <a:t>No word overlap</a:t>
            </a:r>
          </a:p>
          <a:p>
            <a:r>
              <a:rPr lang="en-US" dirty="0" smtClean="0"/>
              <a:t>Zero cosine similarity</a:t>
            </a:r>
          </a:p>
          <a:p>
            <a:r>
              <a:rPr lang="en-US" dirty="0" smtClean="0"/>
              <a:t>Pretend you don’t know English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772400" y="133350"/>
            <a:ext cx="1219200" cy="476250"/>
          </a:xfrm>
        </p:spPr>
        <p:txBody>
          <a:bodyPr/>
          <a:lstStyle/>
          <a:p>
            <a:fld id="{250D7E9E-5ACD-4285-A912-7FDA914EA075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Anti-SSL arguments: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534400" cy="990600"/>
          </a:xfrm>
        </p:spPr>
        <p:txBody>
          <a:bodyPr/>
          <a:lstStyle/>
          <a:p>
            <a:pPr>
              <a:spcBef>
                <a:spcPts val="1500"/>
              </a:spcBef>
            </a:pPr>
            <a:r>
              <a:rPr lang="en-US" sz="2400" b="1" dirty="0" smtClean="0"/>
              <a:t>If a problem is important, we’ll find the time / money / linguists to label more data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53000" y="2480846"/>
            <a:ext cx="4038600" cy="1205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spcBef>
                <a:spcPts val="1500"/>
              </a:spcBef>
            </a:pPr>
            <a:r>
              <a:rPr lang="en-US" sz="2400" u="sng" dirty="0" smtClean="0"/>
              <a:t>Penn Chinese Treebank </a:t>
            </a:r>
          </a:p>
          <a:p>
            <a:pPr lvl="1">
              <a:spcBef>
                <a:spcPts val="1000"/>
              </a:spcBef>
            </a:pPr>
            <a:r>
              <a:rPr lang="en-US" sz="2000" dirty="0" smtClean="0"/>
              <a:t>2 years to annotate 4000 sentences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90800" y="2404646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IP-HLN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352800" y="3014246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VV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752600" y="3014246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NP-SBJ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62000" y="3700046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NP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438400" y="3700046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NP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04800" y="4233446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DT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219200" y="4233446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NN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057400" y="4233446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NN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895600" y="4233446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NN</a:t>
            </a:r>
            <a:endParaRPr lang="en-US" dirty="0"/>
          </a:p>
        </p:txBody>
      </p:sp>
      <p:cxnSp>
        <p:nvCxnSpPr>
          <p:cNvPr id="16" name="Straight Connector 15"/>
          <p:cNvCxnSpPr>
            <a:stCxn id="6" idx="2"/>
            <a:endCxn id="8" idx="0"/>
          </p:cNvCxnSpPr>
          <p:nvPr/>
        </p:nvCxnSpPr>
        <p:spPr>
          <a:xfrm rot="5400000">
            <a:off x="2584966" y="2475012"/>
            <a:ext cx="240268" cy="8382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6" idx="2"/>
            <a:endCxn id="7" idx="0"/>
          </p:cNvCxnSpPr>
          <p:nvPr/>
        </p:nvCxnSpPr>
        <p:spPr>
          <a:xfrm rot="16200000" flipH="1">
            <a:off x="3385066" y="2513112"/>
            <a:ext cx="240268" cy="762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8" idx="2"/>
            <a:endCxn id="9" idx="0"/>
          </p:cNvCxnSpPr>
          <p:nvPr/>
        </p:nvCxnSpPr>
        <p:spPr>
          <a:xfrm rot="5400000">
            <a:off x="1632466" y="3046512"/>
            <a:ext cx="316468" cy="9906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10" idx="0"/>
            <a:endCxn id="8" idx="2"/>
          </p:cNvCxnSpPr>
          <p:nvPr/>
        </p:nvCxnSpPr>
        <p:spPr>
          <a:xfrm rot="16200000" flipV="1">
            <a:off x="2470666" y="3198912"/>
            <a:ext cx="316468" cy="685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14" idx="0"/>
            <a:endCxn id="10" idx="2"/>
          </p:cNvCxnSpPr>
          <p:nvPr/>
        </p:nvCxnSpPr>
        <p:spPr>
          <a:xfrm rot="16200000" flipV="1">
            <a:off x="3118366" y="3922812"/>
            <a:ext cx="164068" cy="4572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10" idx="2"/>
            <a:endCxn id="13" idx="0"/>
          </p:cNvCxnSpPr>
          <p:nvPr/>
        </p:nvCxnSpPr>
        <p:spPr>
          <a:xfrm rot="5400000">
            <a:off x="2699266" y="3960912"/>
            <a:ext cx="164068" cy="381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9" idx="2"/>
            <a:endCxn id="12" idx="0"/>
          </p:cNvCxnSpPr>
          <p:nvPr/>
        </p:nvCxnSpPr>
        <p:spPr>
          <a:xfrm rot="16200000" flipH="1">
            <a:off x="1441966" y="3922812"/>
            <a:ext cx="164068" cy="4572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stCxn id="11" idx="0"/>
            <a:endCxn id="9" idx="2"/>
          </p:cNvCxnSpPr>
          <p:nvPr/>
        </p:nvCxnSpPr>
        <p:spPr>
          <a:xfrm rot="5400000" flipH="1" flipV="1">
            <a:off x="984766" y="3922812"/>
            <a:ext cx="164068" cy="4572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533400" y="4487446"/>
            <a:ext cx="46679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200" dirty="0" smtClean="0"/>
              <a:t>全</a:t>
            </a:r>
            <a:endParaRPr lang="en-US" sz="2200" dirty="0"/>
          </a:p>
        </p:txBody>
      </p:sp>
      <p:sp>
        <p:nvSpPr>
          <p:cNvPr id="39" name="Rectangle 38"/>
          <p:cNvSpPr/>
          <p:nvPr/>
        </p:nvSpPr>
        <p:spPr>
          <a:xfrm>
            <a:off x="1525597" y="4487446"/>
            <a:ext cx="46679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200" dirty="0" smtClean="0"/>
              <a:t>国</a:t>
            </a:r>
            <a:endParaRPr lang="en-US" sz="2200" dirty="0"/>
          </a:p>
        </p:txBody>
      </p:sp>
      <p:sp>
        <p:nvSpPr>
          <p:cNvPr id="40" name="Rectangle 39"/>
          <p:cNvSpPr/>
          <p:nvPr/>
        </p:nvSpPr>
        <p:spPr>
          <a:xfrm>
            <a:off x="2261300" y="4487446"/>
            <a:ext cx="74892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200" dirty="0" smtClean="0"/>
              <a:t>田径</a:t>
            </a:r>
            <a:endParaRPr lang="en-US" sz="2200" dirty="0"/>
          </a:p>
        </p:txBody>
      </p:sp>
      <p:sp>
        <p:nvSpPr>
          <p:cNvPr id="41" name="Rectangle 40"/>
          <p:cNvSpPr/>
          <p:nvPr/>
        </p:nvSpPr>
        <p:spPr>
          <a:xfrm>
            <a:off x="3009036" y="4487446"/>
            <a:ext cx="103105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200" dirty="0" smtClean="0"/>
              <a:t>冠军赛</a:t>
            </a:r>
            <a:endParaRPr lang="en-US" sz="2200" dirty="0"/>
          </a:p>
        </p:txBody>
      </p:sp>
      <p:sp>
        <p:nvSpPr>
          <p:cNvPr id="42" name="Rectangle 41"/>
          <p:cNvSpPr/>
          <p:nvPr/>
        </p:nvSpPr>
        <p:spPr>
          <a:xfrm>
            <a:off x="3568700" y="3242846"/>
            <a:ext cx="74892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200" dirty="0" smtClean="0"/>
              <a:t>结束</a:t>
            </a:r>
            <a:endParaRPr lang="en-US" sz="2200" dirty="0"/>
          </a:p>
        </p:txBody>
      </p:sp>
      <p:sp>
        <p:nvSpPr>
          <p:cNvPr id="28" name="TextBox 27"/>
          <p:cNvSpPr txBox="1"/>
          <p:nvPr/>
        </p:nvSpPr>
        <p:spPr>
          <a:xfrm>
            <a:off x="-673100" y="4953000"/>
            <a:ext cx="693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The national track &amp; field championships concluded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-152400" y="5715000"/>
            <a:ext cx="8839200" cy="959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ts val="3000"/>
              </a:spcBef>
            </a:pPr>
            <a:r>
              <a:rPr lang="en-US" sz="2400" dirty="0" smtClean="0">
                <a:solidFill>
                  <a:srgbClr val="008000"/>
                </a:solidFill>
              </a:rPr>
              <a:t>I want to parse the </a:t>
            </a:r>
            <a:r>
              <a:rPr lang="en-US" sz="2400" u="sng" dirty="0" err="1" smtClean="0">
                <a:solidFill>
                  <a:srgbClr val="008000"/>
                </a:solidFill>
              </a:rPr>
              <a:t>baidu</a:t>
            </a:r>
            <a:r>
              <a:rPr lang="en-US" sz="2400" dirty="0" smtClean="0">
                <a:solidFill>
                  <a:srgbClr val="008000"/>
                </a:solidFill>
              </a:rPr>
              <a:t> </a:t>
            </a:r>
            <a:r>
              <a:rPr lang="en-US" sz="2400" u="sng" dirty="0" err="1" smtClean="0">
                <a:solidFill>
                  <a:srgbClr val="008000"/>
                </a:solidFill>
              </a:rPr>
              <a:t>zhidao</a:t>
            </a:r>
            <a:r>
              <a:rPr lang="en-US" sz="2400" dirty="0" smtClean="0">
                <a:solidFill>
                  <a:srgbClr val="008000"/>
                </a:solidFill>
              </a:rPr>
              <a:t> question-answer database. </a:t>
            </a:r>
          </a:p>
          <a:p>
            <a:pPr lvl="1">
              <a:spcBef>
                <a:spcPts val="1000"/>
              </a:spcBef>
            </a:pPr>
            <a:r>
              <a:rPr lang="en-US" sz="2400" dirty="0" smtClean="0">
                <a:solidFill>
                  <a:srgbClr val="008000"/>
                </a:solidFill>
              </a:rPr>
              <a:t>Who’s going to annotate it for me?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38" grpId="0"/>
      <p:bldP spid="39" grpId="0"/>
      <p:bldP spid="40" grpId="0"/>
      <p:bldP spid="41" grpId="0"/>
      <p:bldP spid="42" grpId="0"/>
      <p:bldP spid="2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Hard example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772400" y="133350"/>
            <a:ext cx="1219200" cy="476250"/>
          </a:xfrm>
        </p:spPr>
        <p:txBody>
          <a:bodyPr/>
          <a:lstStyle/>
          <a:p>
            <a:fld id="{250D7E9E-5ACD-4285-A912-7FDA914EA075}" type="slidenum">
              <a:rPr lang="en-US" smtClean="0"/>
              <a:pPr/>
              <a:t>40</a:t>
            </a:fld>
            <a:endParaRPr lang="en-US"/>
          </a:p>
        </p:txBody>
      </p:sp>
      <p:graphicFrame>
        <p:nvGraphicFramePr>
          <p:cNvPr id="6" name="Content Placeholder 4"/>
          <p:cNvGraphicFramePr>
            <a:graphicFrameLocks noGrp="1"/>
          </p:cNvGraphicFramePr>
          <p:nvPr>
            <p:ph idx="1"/>
          </p:nvPr>
        </p:nvGraphicFramePr>
        <p:xfrm>
          <a:off x="2057401" y="1600200"/>
          <a:ext cx="4663441" cy="441960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23999"/>
                <a:gridCol w="685800"/>
                <a:gridCol w="657588"/>
                <a:gridCol w="898027"/>
                <a:gridCol w="898027"/>
              </a:tblGrid>
              <a:tr h="49106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x1</a:t>
                      </a:r>
                      <a:endParaRPr lang="en-US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x3</a:t>
                      </a:r>
                      <a:endParaRPr lang="en-US" dirty="0"/>
                    </a:p>
                  </a:txBody>
                  <a:tcP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x4</a:t>
                      </a:r>
                      <a:endParaRPr lang="en-US" dirty="0"/>
                    </a:p>
                  </a:txBody>
                  <a:tcP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x2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491067">
                <a:tc>
                  <a:txBody>
                    <a:bodyPr/>
                    <a:lstStyle/>
                    <a:p>
                      <a:r>
                        <a:rPr lang="en-US" dirty="0" smtClean="0"/>
                        <a:t>asteroid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91067">
                <a:tc>
                  <a:txBody>
                    <a:bodyPr/>
                    <a:lstStyle/>
                    <a:p>
                      <a:r>
                        <a:rPr lang="en-US" dirty="0" smtClean="0"/>
                        <a:t>bright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91067">
                <a:tc>
                  <a:txBody>
                    <a:bodyPr/>
                    <a:lstStyle/>
                    <a:p>
                      <a:r>
                        <a:rPr lang="en-US" dirty="0" smtClean="0"/>
                        <a:t>comet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91067">
                <a:tc>
                  <a:txBody>
                    <a:bodyPr/>
                    <a:lstStyle/>
                    <a:p>
                      <a:r>
                        <a:rPr lang="en-US" dirty="0" smtClean="0"/>
                        <a:t>zodiac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91067">
                <a:tc>
                  <a:txBody>
                    <a:bodyPr/>
                    <a:lstStyle/>
                    <a:p>
                      <a:r>
                        <a:rPr lang="en-US" dirty="0" smtClean="0"/>
                        <a:t>airport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91067">
                <a:tc>
                  <a:txBody>
                    <a:bodyPr/>
                    <a:lstStyle/>
                    <a:p>
                      <a:r>
                        <a:rPr lang="en-US" dirty="0" smtClean="0"/>
                        <a:t>bike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91067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yellowstone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491067">
                <a:tc>
                  <a:txBody>
                    <a:bodyPr/>
                    <a:lstStyle/>
                    <a:p>
                      <a:r>
                        <a:rPr lang="en-US" dirty="0" smtClean="0"/>
                        <a:t>denali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Unlabeled data comes to the rescue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772400" y="133350"/>
            <a:ext cx="1219200" cy="476250"/>
          </a:xfrm>
        </p:spPr>
        <p:txBody>
          <a:bodyPr/>
          <a:lstStyle/>
          <a:p>
            <a:fld id="{250D7E9E-5ACD-4285-A912-7FDA914EA075}" type="slidenum">
              <a:rPr lang="en-US" smtClean="0"/>
              <a:pPr/>
              <a:t>41</a:t>
            </a:fld>
            <a:endParaRPr lang="en-US"/>
          </a:p>
        </p:txBody>
      </p:sp>
      <p:graphicFrame>
        <p:nvGraphicFramePr>
          <p:cNvPr id="7" name="Content Placeholder 4"/>
          <p:cNvGraphicFramePr>
            <a:graphicFrameLocks/>
          </p:cNvGraphicFramePr>
          <p:nvPr/>
        </p:nvGraphicFramePr>
        <p:xfrm>
          <a:off x="304800" y="1600200"/>
          <a:ext cx="8686809" cy="441960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00200"/>
                <a:gridCol w="609601"/>
                <a:gridCol w="457201"/>
                <a:gridCol w="807727"/>
                <a:gridCol w="868680"/>
                <a:gridCol w="868680"/>
                <a:gridCol w="868680"/>
                <a:gridCol w="868680"/>
                <a:gridCol w="868680"/>
                <a:gridCol w="868680"/>
              </a:tblGrid>
              <a:tr h="49106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x1</a:t>
                      </a:r>
                      <a:endParaRPr lang="en-US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x3</a:t>
                      </a:r>
                      <a:endParaRPr lang="en-US" dirty="0"/>
                    </a:p>
                  </a:txBody>
                  <a:tcP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x4</a:t>
                      </a:r>
                      <a:endParaRPr lang="en-US" dirty="0"/>
                    </a:p>
                  </a:txBody>
                  <a:tcP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x2</a:t>
                      </a:r>
                      <a:endParaRPr lang="en-U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491067">
                <a:tc>
                  <a:txBody>
                    <a:bodyPr/>
                    <a:lstStyle/>
                    <a:p>
                      <a:r>
                        <a:rPr lang="en-US" dirty="0" smtClean="0"/>
                        <a:t>asteroid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91067">
                <a:tc>
                  <a:txBody>
                    <a:bodyPr/>
                    <a:lstStyle/>
                    <a:p>
                      <a:r>
                        <a:rPr lang="en-US" dirty="0" smtClean="0"/>
                        <a:t>bright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91067">
                <a:tc>
                  <a:txBody>
                    <a:bodyPr/>
                    <a:lstStyle/>
                    <a:p>
                      <a:r>
                        <a:rPr lang="en-US" dirty="0" smtClean="0"/>
                        <a:t>comet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91067">
                <a:tc>
                  <a:txBody>
                    <a:bodyPr/>
                    <a:lstStyle/>
                    <a:p>
                      <a:r>
                        <a:rPr lang="en-US" dirty="0" smtClean="0"/>
                        <a:t>zodiac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91067">
                <a:tc>
                  <a:txBody>
                    <a:bodyPr/>
                    <a:lstStyle/>
                    <a:p>
                      <a:r>
                        <a:rPr lang="en-US" dirty="0" smtClean="0"/>
                        <a:t>airport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91067">
                <a:tc>
                  <a:txBody>
                    <a:bodyPr/>
                    <a:lstStyle/>
                    <a:p>
                      <a:r>
                        <a:rPr lang="en-US" dirty="0" smtClean="0"/>
                        <a:t>bike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91067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yellowstone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491067">
                <a:tc>
                  <a:txBody>
                    <a:bodyPr/>
                    <a:lstStyle/>
                    <a:p>
                      <a:r>
                        <a:rPr lang="en-US" dirty="0" smtClean="0"/>
                        <a:t>denali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Intuition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Some </a:t>
            </a:r>
            <a:r>
              <a:rPr lang="en-US" b="1" dirty="0" smtClean="0">
                <a:solidFill>
                  <a:srgbClr val="000082"/>
                </a:solidFill>
              </a:rPr>
              <a:t>unlabeled documents </a:t>
            </a:r>
            <a:r>
              <a:rPr lang="en-US" dirty="0" smtClean="0"/>
              <a:t>are similar to the </a:t>
            </a:r>
            <a:r>
              <a:rPr lang="en-US" b="1" dirty="0" smtClean="0">
                <a:solidFill>
                  <a:srgbClr val="FF0000"/>
                </a:solidFill>
              </a:rPr>
              <a:t>labeled documents </a:t>
            </a:r>
            <a:r>
              <a:rPr lang="en-US" dirty="0" smtClean="0">
                <a:sym typeface="Wingdings" pitchFamily="2" charset="2"/>
              </a:rPr>
              <a:t> same label</a:t>
            </a:r>
          </a:p>
          <a:p>
            <a:pPr marL="514350" indent="-514350">
              <a:spcBef>
                <a:spcPts val="2500"/>
              </a:spcBef>
              <a:buFont typeface="+mj-lt"/>
              <a:buAutoNum type="arabicPeriod"/>
            </a:pPr>
            <a:r>
              <a:rPr lang="en-US" dirty="0" smtClean="0">
                <a:solidFill>
                  <a:srgbClr val="008000"/>
                </a:solidFill>
                <a:sym typeface="Wingdings" pitchFamily="2" charset="2"/>
              </a:rPr>
              <a:t>Some </a:t>
            </a:r>
            <a:r>
              <a:rPr lang="en-US" b="1" dirty="0" smtClean="0">
                <a:solidFill>
                  <a:srgbClr val="008000"/>
                </a:solidFill>
                <a:sym typeface="Wingdings" pitchFamily="2" charset="2"/>
              </a:rPr>
              <a:t>other unlabeled documents </a:t>
            </a:r>
            <a:r>
              <a:rPr lang="en-US" dirty="0" smtClean="0">
                <a:sym typeface="Wingdings" pitchFamily="2" charset="2"/>
              </a:rPr>
              <a:t>are similar to the above </a:t>
            </a:r>
            <a:r>
              <a:rPr lang="en-US" b="1" dirty="0" smtClean="0">
                <a:solidFill>
                  <a:srgbClr val="000082"/>
                </a:solidFill>
                <a:sym typeface="Wingdings" pitchFamily="2" charset="2"/>
              </a:rPr>
              <a:t>unlabeled documents </a:t>
            </a:r>
            <a:r>
              <a:rPr lang="en-US" dirty="0" smtClean="0">
                <a:sym typeface="Wingdings" pitchFamily="2" charset="2"/>
              </a:rPr>
              <a:t> same label</a:t>
            </a:r>
          </a:p>
          <a:p>
            <a:pPr marL="514350" indent="-514350">
              <a:spcBef>
                <a:spcPts val="2500"/>
              </a:spcBef>
              <a:buFont typeface="+mj-lt"/>
              <a:buAutoNum type="arabicPeriod"/>
            </a:pPr>
            <a:r>
              <a:rPr lang="en-US" dirty="0" smtClean="0"/>
              <a:t>ad infinitum</a:t>
            </a:r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None/>
            </a:pPr>
            <a:r>
              <a:rPr lang="en-US" b="1" dirty="0" smtClean="0">
                <a:solidFill>
                  <a:srgbClr val="880E0E"/>
                </a:solidFill>
              </a:rPr>
              <a:t>We will formalize this with graphs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graph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3000"/>
              </a:spcBef>
            </a:pPr>
            <a:r>
              <a:rPr lang="en-US" dirty="0" smtClean="0"/>
              <a:t>Nodes</a:t>
            </a:r>
          </a:p>
          <a:p>
            <a:pPr>
              <a:spcBef>
                <a:spcPts val="3000"/>
              </a:spcBef>
            </a:pPr>
            <a:r>
              <a:rPr lang="en-US" dirty="0" smtClean="0"/>
              <a:t>Weighted, undirected edges</a:t>
            </a:r>
          </a:p>
          <a:p>
            <a:pPr lvl="1">
              <a:spcBef>
                <a:spcPts val="500"/>
              </a:spcBef>
            </a:pPr>
            <a:r>
              <a:rPr lang="en-US" dirty="0" smtClean="0"/>
              <a:t>Large weight </a:t>
            </a:r>
            <a:r>
              <a:rPr lang="en-US" dirty="0" smtClean="0">
                <a:sym typeface="Wingdings" pitchFamily="2" charset="2"/>
              </a:rPr>
              <a:t> similar</a:t>
            </a:r>
          </a:p>
          <a:p>
            <a:pPr>
              <a:spcBef>
                <a:spcPts val="3000"/>
              </a:spcBef>
            </a:pPr>
            <a:r>
              <a:rPr lang="en-US" dirty="0" smtClean="0">
                <a:sym typeface="Wingdings" pitchFamily="2" charset="2"/>
              </a:rPr>
              <a:t>Known labels  </a:t>
            </a:r>
            <a:r>
              <a:rPr lang="en-US" dirty="0" smtClean="0"/>
              <a:t>  </a:t>
            </a:r>
          </a:p>
          <a:p>
            <a:pPr>
              <a:spcBef>
                <a:spcPts val="3000"/>
              </a:spcBef>
            </a:pPr>
            <a:r>
              <a:rPr lang="en-US" dirty="0" smtClean="0"/>
              <a:t>Want to know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transduction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>
                <a:solidFill>
                  <a:srgbClr val="0070C0"/>
                </a:solidFill>
              </a:rPr>
              <a:t>induction</a:t>
            </a:r>
            <a:r>
              <a:rPr lang="en-US" dirty="0" smtClean="0"/>
              <a:t>:  </a:t>
            </a:r>
            <a:endParaRPr lang="en-US" dirty="0"/>
          </a:p>
        </p:txBody>
      </p:sp>
      <p:pic>
        <p:nvPicPr>
          <p:cNvPr id="11" name="Picture 10" descr="TP_tmp.emf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/>
          <a:stretch>
            <a:fillRect/>
          </a:stretch>
        </p:blipFill>
        <p:spPr bwMode="auto">
          <a:xfrm>
            <a:off x="2133600" y="1698861"/>
            <a:ext cx="5423562" cy="434739"/>
          </a:xfrm>
          <a:prstGeom prst="rect">
            <a:avLst/>
          </a:prstGeom>
          <a:noFill/>
          <a:ln/>
          <a:effectLst/>
        </p:spPr>
      </p:pic>
      <p:pic>
        <p:nvPicPr>
          <p:cNvPr id="19" name="Picture 18" descr="TP_tmp.emf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/>
          <a:stretch>
            <a:fillRect/>
          </a:stretch>
        </p:blipFill>
        <p:spPr bwMode="auto">
          <a:xfrm>
            <a:off x="6115048" y="2652712"/>
            <a:ext cx="551700" cy="314919"/>
          </a:xfrm>
          <a:prstGeom prst="rect">
            <a:avLst/>
          </a:prstGeom>
          <a:noFill/>
          <a:ln/>
          <a:effectLst/>
        </p:spPr>
      </p:pic>
      <p:pic>
        <p:nvPicPr>
          <p:cNvPr id="18" name="Picture 17" descr="TP_tmp.emf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/>
          <a:stretch>
            <a:fillRect/>
          </a:stretch>
        </p:blipFill>
        <p:spPr bwMode="auto">
          <a:xfrm>
            <a:off x="5153024" y="3171824"/>
            <a:ext cx="899734" cy="312439"/>
          </a:xfrm>
          <a:prstGeom prst="rect">
            <a:avLst/>
          </a:prstGeom>
          <a:noFill/>
          <a:ln/>
          <a:effectLst/>
        </p:spPr>
      </p:pic>
      <p:pic>
        <p:nvPicPr>
          <p:cNvPr id="21" name="Picture 20" descr="TP_tmp.emf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tretch>
            <a:fillRect/>
          </a:stretch>
        </p:blipFill>
        <p:spPr bwMode="auto">
          <a:xfrm>
            <a:off x="3481384" y="4005264"/>
            <a:ext cx="1619615" cy="277444"/>
          </a:xfrm>
          <a:prstGeom prst="rect">
            <a:avLst/>
          </a:prstGeom>
          <a:noFill/>
          <a:ln/>
          <a:effectLst/>
        </p:spPr>
      </p:pic>
      <p:pic>
        <p:nvPicPr>
          <p:cNvPr id="12" name="Picture 11" descr="TP_tmp.emf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 bwMode="auto">
          <a:xfrm>
            <a:off x="3474398" y="5395911"/>
            <a:ext cx="2469202" cy="312765"/>
          </a:xfrm>
          <a:prstGeom prst="rect">
            <a:avLst/>
          </a:prstGeom>
          <a:noFill/>
          <a:ln/>
          <a:effectLst/>
        </p:spPr>
      </p:pic>
      <p:pic>
        <p:nvPicPr>
          <p:cNvPr id="15" name="Picture 14" descr="TP_tmp.emf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/>
          <a:stretch>
            <a:fillRect/>
          </a:stretch>
        </p:blipFill>
        <p:spPr bwMode="auto">
          <a:xfrm>
            <a:off x="3095624" y="5824536"/>
            <a:ext cx="3944289" cy="391381"/>
          </a:xfrm>
          <a:prstGeom prst="rect">
            <a:avLst/>
          </a:prstGeom>
          <a:noFill/>
          <a:ln/>
          <a:effectLst/>
        </p:spPr>
      </p:pic>
      <p:pic>
        <p:nvPicPr>
          <p:cNvPr id="20" name="Picture 19" descr="TPps2bmp.emf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5791200" y="3276600"/>
            <a:ext cx="3195001" cy="23118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create a graph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Empirically, the following works well:</a:t>
            </a:r>
          </a:p>
          <a:p>
            <a:pPr marL="971550" lvl="1" indent="-514350">
              <a:spcBef>
                <a:spcPts val="2000"/>
              </a:spcBef>
              <a:buFont typeface="+mj-lt"/>
              <a:buAutoNum type="arabicPeriod"/>
            </a:pPr>
            <a:r>
              <a:rPr lang="en-US" b="1" dirty="0" smtClean="0">
                <a:solidFill>
                  <a:srgbClr val="000082"/>
                </a:solidFill>
              </a:rPr>
              <a:t>Compute distance between </a:t>
            </a:r>
            <a:r>
              <a:rPr lang="en-US" b="1" i="1" dirty="0" err="1" smtClean="0">
                <a:solidFill>
                  <a:srgbClr val="000082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i="1" dirty="0" smtClean="0">
                <a:solidFill>
                  <a:srgbClr val="000082"/>
                </a:solidFill>
                <a:latin typeface="Times New Roman" pitchFamily="18" charset="0"/>
                <a:cs typeface="Times New Roman" pitchFamily="18" charset="0"/>
              </a:rPr>
              <a:t>, j</a:t>
            </a:r>
          </a:p>
          <a:p>
            <a:pPr marL="971550" lvl="1" indent="-514350">
              <a:spcBef>
                <a:spcPts val="2000"/>
              </a:spcBef>
              <a:buFont typeface="+mj-lt"/>
              <a:buAutoNum type="arabicPeriod"/>
            </a:pPr>
            <a:r>
              <a:rPr lang="en-US" b="1" dirty="0" smtClean="0"/>
              <a:t>For each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dirty="0" smtClean="0"/>
              <a:t>, connect to its </a:t>
            </a:r>
            <a:r>
              <a:rPr lang="en-US" b="1" dirty="0" err="1" smtClean="0"/>
              <a:t>kNN</a:t>
            </a:r>
            <a:r>
              <a:rPr lang="en-US" b="1" dirty="0" smtClean="0"/>
              <a:t>.  k very small but still connects the graph</a:t>
            </a:r>
          </a:p>
          <a:p>
            <a:pPr marL="971550" lvl="1" indent="-514350">
              <a:spcBef>
                <a:spcPts val="2000"/>
              </a:spcBef>
              <a:buFont typeface="+mj-lt"/>
              <a:buAutoNum type="arabicPeriod"/>
            </a:pPr>
            <a:r>
              <a:rPr lang="en-US" b="1" dirty="0" smtClean="0">
                <a:solidFill>
                  <a:srgbClr val="880E0E"/>
                </a:solidFill>
              </a:rPr>
              <a:t>Optionally put weights on (only) those edges</a:t>
            </a:r>
          </a:p>
          <a:p>
            <a:pPr marL="971550" lvl="1" indent="-514350">
              <a:spcBef>
                <a:spcPts val="2000"/>
              </a:spcBef>
              <a:buNone/>
            </a:pPr>
            <a:endParaRPr lang="en-US" dirty="0" smtClean="0"/>
          </a:p>
          <a:p>
            <a:pPr marL="971550" lvl="1" indent="-514350">
              <a:spcBef>
                <a:spcPts val="2000"/>
              </a:spcBef>
              <a:buNone/>
            </a:pPr>
            <a:r>
              <a:rPr lang="en-US" b="1" dirty="0" smtClean="0"/>
              <a:t>4.  Tune </a:t>
            </a:r>
            <a:r>
              <a:rPr lang="en-US" b="1" dirty="0" smtClean="0">
                <a:sym typeface="Symbol"/>
              </a:rPr>
              <a:t></a:t>
            </a:r>
            <a:endParaRPr lang="en-US" b="1" dirty="0"/>
          </a:p>
        </p:txBody>
      </p:sp>
      <p:pic>
        <p:nvPicPr>
          <p:cNvPr id="6" name="Picture 5" descr="TP_tmp.emf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 bwMode="auto">
          <a:xfrm>
            <a:off x="3109912" y="4691064"/>
            <a:ext cx="3487286" cy="1053731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>
          <a:xfrm>
            <a:off x="152400" y="1600200"/>
            <a:ext cx="7848600" cy="6858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152400" y="5105400"/>
            <a:ext cx="7239000" cy="16002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127000" y="2667000"/>
            <a:ext cx="6934200" cy="2095500"/>
          </a:xfrm>
          <a:prstGeom prst="roundRect">
            <a:avLst/>
          </a:prstGeom>
          <a:solidFill>
            <a:srgbClr val="CD7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Mincut</a:t>
            </a:r>
            <a:r>
              <a:rPr lang="en-US" dirty="0" smtClean="0"/>
              <a:t> (</a:t>
            </a:r>
            <a:r>
              <a:rPr lang="en-US" i="1" dirty="0" err="1" smtClean="0"/>
              <a:t>st</a:t>
            </a:r>
            <a:r>
              <a:rPr lang="en-US" dirty="0" smtClean="0"/>
              <a:t>-cut)</a:t>
            </a:r>
            <a:endParaRPr lang="en-US" dirty="0"/>
          </a:p>
        </p:txBody>
      </p:sp>
      <p:pic>
        <p:nvPicPr>
          <p:cNvPr id="7" name="Picture 6" descr="TP_tmp.emf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25968" y="1763042"/>
            <a:ext cx="7448491" cy="4866848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Mincut</a:t>
            </a:r>
            <a:r>
              <a:rPr lang="en-US" dirty="0" smtClean="0"/>
              <a:t> example: subjectivity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2000"/>
              </a:spcBef>
            </a:pPr>
            <a:r>
              <a:rPr lang="en-US" b="1" dirty="0" smtClean="0"/>
              <a:t>Task: </a:t>
            </a:r>
            <a:r>
              <a:rPr lang="en-US" dirty="0" smtClean="0"/>
              <a:t>classify each sentence in a document into </a:t>
            </a:r>
            <a:r>
              <a:rPr lang="en-US" b="1" dirty="0" smtClean="0">
                <a:solidFill>
                  <a:srgbClr val="0070C0"/>
                </a:solidFill>
              </a:rPr>
              <a:t>objective</a:t>
            </a:r>
            <a:r>
              <a:rPr lang="en-US" dirty="0" smtClean="0"/>
              <a:t>/</a:t>
            </a:r>
            <a:r>
              <a:rPr lang="en-US" b="1" dirty="0" smtClean="0">
                <a:solidFill>
                  <a:srgbClr val="FF0000"/>
                </a:solidFill>
              </a:rPr>
              <a:t>subjective</a:t>
            </a:r>
            <a:r>
              <a:rPr lang="en-US" dirty="0" smtClean="0"/>
              <a:t>. (</a:t>
            </a:r>
            <a:r>
              <a:rPr lang="en-US" dirty="0" err="1" smtClean="0"/>
              <a:t>Pang,Lee</a:t>
            </a:r>
            <a:r>
              <a:rPr lang="en-US" dirty="0" smtClean="0"/>
              <a:t>. ACL 2004)</a:t>
            </a:r>
          </a:p>
          <a:p>
            <a:pPr>
              <a:spcBef>
                <a:spcPts val="3000"/>
              </a:spcBef>
            </a:pPr>
            <a:r>
              <a:rPr lang="en-US" dirty="0" smtClean="0"/>
              <a:t>NB/SVM for isolated classification</a:t>
            </a:r>
          </a:p>
          <a:p>
            <a:pPr lvl="1">
              <a:spcBef>
                <a:spcPts val="1000"/>
              </a:spcBef>
            </a:pPr>
            <a:r>
              <a:rPr lang="en-US" dirty="0" smtClean="0"/>
              <a:t>Subjective data (</a:t>
            </a:r>
            <a:r>
              <a:rPr lang="en-US" dirty="0" smtClean="0">
                <a:solidFill>
                  <a:srgbClr val="FF0000"/>
                </a:solidFill>
              </a:rPr>
              <a:t>y=1</a:t>
            </a:r>
            <a:r>
              <a:rPr lang="en-US" dirty="0" smtClean="0"/>
              <a:t>): Movie review snippets  </a:t>
            </a:r>
            <a:r>
              <a:rPr lang="en-US" dirty="0" smtClean="0">
                <a:solidFill>
                  <a:srgbClr val="008000"/>
                </a:solidFill>
                <a:cs typeface="Times New Roman" pitchFamily="18" charset="0"/>
              </a:rPr>
              <a:t>“bold, imaginative, and impossible to resist”</a:t>
            </a:r>
          </a:p>
          <a:p>
            <a:pPr lvl="1">
              <a:spcBef>
                <a:spcPts val="1000"/>
              </a:spcBef>
            </a:pPr>
            <a:r>
              <a:rPr lang="en-US" dirty="0" smtClean="0"/>
              <a:t>Objective data (</a:t>
            </a:r>
            <a:r>
              <a:rPr lang="en-US" dirty="0" smtClean="0">
                <a:solidFill>
                  <a:srgbClr val="0070C0"/>
                </a:solidFill>
              </a:rPr>
              <a:t>y=0</a:t>
            </a:r>
            <a:r>
              <a:rPr lang="en-US" dirty="0" smtClean="0"/>
              <a:t>): IMDB</a:t>
            </a:r>
          </a:p>
          <a:p>
            <a:pPr>
              <a:spcBef>
                <a:spcPts val="3000"/>
              </a:spcBef>
            </a:pPr>
            <a:r>
              <a:rPr lang="en-US" dirty="0" smtClean="0"/>
              <a:t>But there is more…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247648" y="1643064"/>
            <a:ext cx="8210552" cy="14478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228600" y="4848224"/>
            <a:ext cx="7239000" cy="16002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228600" y="3352800"/>
            <a:ext cx="8229600" cy="1219200"/>
          </a:xfrm>
          <a:prstGeom prst="roundRect">
            <a:avLst/>
          </a:prstGeom>
          <a:solidFill>
            <a:srgbClr val="CD7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Mincut</a:t>
            </a:r>
            <a:r>
              <a:rPr lang="en-US" dirty="0" smtClean="0"/>
              <a:t> example: subjectivity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500"/>
              </a:spcBef>
            </a:pPr>
            <a:r>
              <a:rPr lang="en-US" dirty="0" smtClean="0"/>
              <a:t>Key observation: sentences next to each other tend to have the same label</a:t>
            </a:r>
          </a:p>
          <a:p>
            <a:pPr>
              <a:spcBef>
                <a:spcPts val="1500"/>
              </a:spcBef>
            </a:pPr>
            <a:endParaRPr lang="en-US" dirty="0" smtClean="0"/>
          </a:p>
          <a:p>
            <a:pPr>
              <a:spcBef>
                <a:spcPts val="1500"/>
              </a:spcBef>
            </a:pPr>
            <a:r>
              <a:rPr lang="en-US" dirty="0" smtClean="0"/>
              <a:t>Two special labeled nodes (source, sink)</a:t>
            </a:r>
          </a:p>
          <a:p>
            <a:pPr>
              <a:spcBef>
                <a:spcPts val="1500"/>
              </a:spcBef>
            </a:pPr>
            <a:endParaRPr lang="en-US" dirty="0" smtClean="0"/>
          </a:p>
          <a:p>
            <a:pPr>
              <a:spcBef>
                <a:spcPts val="1500"/>
              </a:spcBef>
            </a:pPr>
            <a:r>
              <a:rPr lang="en-US" dirty="0" smtClean="0"/>
              <a:t>Every sentence connects to both: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14" name="Picture 13" descr="TP_tmp.emf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179662" y="2619375"/>
            <a:ext cx="6629453" cy="435928"/>
          </a:xfrm>
          <a:prstGeom prst="rect">
            <a:avLst/>
          </a:prstGeom>
          <a:noFill/>
          <a:ln/>
          <a:effectLst/>
        </p:spPr>
      </p:pic>
      <p:pic>
        <p:nvPicPr>
          <p:cNvPr id="13" name="Picture 12" descr="TP_tmp.emf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169801" y="3983940"/>
            <a:ext cx="4088400" cy="435746"/>
          </a:xfrm>
          <a:prstGeom prst="rect">
            <a:avLst/>
          </a:prstGeom>
          <a:noFill/>
          <a:ln/>
          <a:effectLst/>
        </p:spPr>
      </p:pic>
      <p:pic>
        <p:nvPicPr>
          <p:cNvPr id="15" name="Picture 14" descr="TP_tmp.emf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227475" y="5376864"/>
            <a:ext cx="4258929" cy="906207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 descr="TP_tmp.emf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/>
          <a:stretch>
            <a:fillRect/>
          </a:stretch>
        </p:blipFill>
        <p:spPr bwMode="auto">
          <a:xfrm>
            <a:off x="1184739" y="1524000"/>
            <a:ext cx="7121757" cy="1939491"/>
          </a:xfrm>
          <a:prstGeom prst="rect">
            <a:avLst/>
          </a:prstGeom>
          <a:noFill/>
          <a:ln/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Mincut</a:t>
            </a:r>
            <a:r>
              <a:rPr lang="en-US" dirty="0" smtClean="0"/>
              <a:t> example: subjectivity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1143000" y="38100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505200" y="28194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505200" y="38100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505200" y="48006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715000" y="38100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>
            <a:stCxn id="5" idx="6"/>
            <a:endCxn id="6" idx="2"/>
          </p:cNvCxnSpPr>
          <p:nvPr/>
        </p:nvCxnSpPr>
        <p:spPr>
          <a:xfrm flipV="1">
            <a:off x="1295400" y="2895600"/>
            <a:ext cx="2209800" cy="990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5" idx="6"/>
            <a:endCxn id="7" idx="2"/>
          </p:cNvCxnSpPr>
          <p:nvPr/>
        </p:nvCxnSpPr>
        <p:spPr>
          <a:xfrm>
            <a:off x="1295400" y="3886200"/>
            <a:ext cx="2209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5" idx="6"/>
            <a:endCxn id="8" idx="2"/>
          </p:cNvCxnSpPr>
          <p:nvPr/>
        </p:nvCxnSpPr>
        <p:spPr>
          <a:xfrm>
            <a:off x="1295400" y="3886200"/>
            <a:ext cx="2209800" cy="990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8" idx="6"/>
            <a:endCxn id="9" idx="2"/>
          </p:cNvCxnSpPr>
          <p:nvPr/>
        </p:nvCxnSpPr>
        <p:spPr>
          <a:xfrm flipV="1">
            <a:off x="3657600" y="3886200"/>
            <a:ext cx="2057400" cy="990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7" idx="6"/>
            <a:endCxn id="9" idx="2"/>
          </p:cNvCxnSpPr>
          <p:nvPr/>
        </p:nvCxnSpPr>
        <p:spPr>
          <a:xfrm>
            <a:off x="3657600" y="3886200"/>
            <a:ext cx="2057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stCxn id="6" idx="6"/>
            <a:endCxn id="9" idx="1"/>
          </p:cNvCxnSpPr>
          <p:nvPr/>
        </p:nvCxnSpPr>
        <p:spPr>
          <a:xfrm>
            <a:off x="3657600" y="2895600"/>
            <a:ext cx="2079718" cy="9367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stCxn id="6" idx="4"/>
            <a:endCxn id="7" idx="0"/>
          </p:cNvCxnSpPr>
          <p:nvPr/>
        </p:nvCxnSpPr>
        <p:spPr>
          <a:xfrm rot="5400000">
            <a:off x="3162300" y="3390900"/>
            <a:ext cx="838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7" idx="4"/>
            <a:endCxn id="8" idx="0"/>
          </p:cNvCxnSpPr>
          <p:nvPr/>
        </p:nvCxnSpPr>
        <p:spPr>
          <a:xfrm rot="5400000">
            <a:off x="3162300" y="4381500"/>
            <a:ext cx="838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Arc 66"/>
          <p:cNvSpPr/>
          <p:nvPr/>
        </p:nvSpPr>
        <p:spPr>
          <a:xfrm>
            <a:off x="2819400" y="2895600"/>
            <a:ext cx="1371600" cy="1981200"/>
          </a:xfrm>
          <a:prstGeom prst="arc">
            <a:avLst>
              <a:gd name="adj1" fmla="val 16390796"/>
              <a:gd name="adj2" fmla="val 529867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 descr="TP_tmp.emf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/>
          <a:stretch>
            <a:fillRect/>
          </a:stretch>
        </p:blipFill>
        <p:spPr bwMode="auto">
          <a:xfrm>
            <a:off x="573995" y="3733800"/>
            <a:ext cx="410873" cy="287857"/>
          </a:xfrm>
          <a:prstGeom prst="rect">
            <a:avLst/>
          </a:prstGeom>
          <a:noFill/>
          <a:ln/>
          <a:effectLst/>
        </p:spPr>
      </p:pic>
      <p:pic>
        <p:nvPicPr>
          <p:cNvPr id="35" name="Picture 34" descr="TP_tmp.emf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 bwMode="auto">
          <a:xfrm>
            <a:off x="5984560" y="3733800"/>
            <a:ext cx="445291" cy="284694"/>
          </a:xfrm>
          <a:prstGeom prst="rect">
            <a:avLst/>
          </a:prstGeom>
          <a:noFill/>
          <a:ln/>
          <a:effectLst/>
        </p:spPr>
      </p:pic>
      <p:pic>
        <p:nvPicPr>
          <p:cNvPr id="31" name="Picture 30" descr="TP_tmp.emf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 bwMode="auto">
          <a:xfrm>
            <a:off x="3012395" y="2514600"/>
            <a:ext cx="410873" cy="287857"/>
          </a:xfrm>
          <a:prstGeom prst="rect">
            <a:avLst/>
          </a:prstGeom>
          <a:noFill/>
          <a:ln/>
          <a:effectLst/>
        </p:spPr>
      </p:pic>
      <p:pic>
        <p:nvPicPr>
          <p:cNvPr id="32" name="Picture 31" descr="TP_tmp.emf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/>
          <a:stretch>
            <a:fillRect/>
          </a:stretch>
        </p:blipFill>
        <p:spPr bwMode="auto">
          <a:xfrm>
            <a:off x="3012395" y="3505200"/>
            <a:ext cx="410873" cy="287857"/>
          </a:xfrm>
          <a:prstGeom prst="rect">
            <a:avLst/>
          </a:prstGeom>
          <a:noFill/>
          <a:ln/>
          <a:effectLst/>
        </p:spPr>
      </p:pic>
      <p:pic>
        <p:nvPicPr>
          <p:cNvPr id="34" name="Picture 33" descr="TP_tmp.emf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/>
          <a:stretch>
            <a:fillRect/>
          </a:stretch>
        </p:blipFill>
        <p:spPr bwMode="auto">
          <a:xfrm>
            <a:off x="3012760" y="4419600"/>
            <a:ext cx="445291" cy="284694"/>
          </a:xfrm>
          <a:prstGeom prst="rect">
            <a:avLst/>
          </a:prstGeom>
          <a:noFill/>
          <a:ln/>
          <a:effectLst/>
        </p:spPr>
      </p:pic>
      <p:sp>
        <p:nvSpPr>
          <p:cNvPr id="79" name="Freeform 78"/>
          <p:cNvSpPr/>
          <p:nvPr/>
        </p:nvSpPr>
        <p:spPr>
          <a:xfrm>
            <a:off x="1724025" y="2886075"/>
            <a:ext cx="3500438" cy="1740694"/>
          </a:xfrm>
          <a:custGeom>
            <a:avLst/>
            <a:gdLst>
              <a:gd name="connsiteX0" fmla="*/ 0 w 3500438"/>
              <a:gd name="connsiteY0" fmla="*/ 0 h 1740694"/>
              <a:gd name="connsiteX1" fmla="*/ 900113 w 3500438"/>
              <a:gd name="connsiteY1" fmla="*/ 957263 h 1740694"/>
              <a:gd name="connsiteX2" fmla="*/ 2157413 w 3500438"/>
              <a:gd name="connsiteY2" fmla="*/ 1614488 h 1740694"/>
              <a:gd name="connsiteX3" fmla="*/ 3500438 w 3500438"/>
              <a:gd name="connsiteY3" fmla="*/ 1714500 h 1740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00438" h="1740694">
                <a:moveTo>
                  <a:pt x="0" y="0"/>
                </a:moveTo>
                <a:cubicBezTo>
                  <a:pt x="270272" y="344091"/>
                  <a:pt x="540544" y="688182"/>
                  <a:pt x="900113" y="957263"/>
                </a:cubicBezTo>
                <a:cubicBezTo>
                  <a:pt x="1259682" y="1226344"/>
                  <a:pt x="1724026" y="1488282"/>
                  <a:pt x="2157413" y="1614488"/>
                </a:cubicBezTo>
                <a:cubicBezTo>
                  <a:pt x="2590800" y="1740694"/>
                  <a:pt x="3045619" y="1727597"/>
                  <a:pt x="3500438" y="1714500"/>
                </a:cubicBezTo>
              </a:path>
            </a:pathLst>
          </a:cu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issues with </a:t>
            </a:r>
            <a:r>
              <a:rPr lang="en-US" dirty="0" err="1" smtClean="0"/>
              <a:t>mincut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Multiple equally min cuts, but different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spcBef>
                <a:spcPts val="3000"/>
              </a:spcBef>
            </a:pPr>
            <a:r>
              <a:rPr lang="en-US" dirty="0" smtClean="0">
                <a:solidFill>
                  <a:srgbClr val="000082"/>
                </a:solidFill>
              </a:rPr>
              <a:t>Lacks classification confidence</a:t>
            </a:r>
          </a:p>
          <a:p>
            <a:pPr>
              <a:spcBef>
                <a:spcPts val="3000"/>
              </a:spcBef>
            </a:pPr>
            <a:r>
              <a:rPr lang="en-US" dirty="0" smtClean="0">
                <a:solidFill>
                  <a:srgbClr val="880E0E"/>
                </a:solidFill>
              </a:rPr>
              <a:t>These are addressed by harmonic functions and label propagation</a:t>
            </a:r>
            <a:endParaRPr lang="en-US" dirty="0">
              <a:solidFill>
                <a:srgbClr val="880E0E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1848516" y="28194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762916" y="28194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>
            <a:stCxn id="7" idx="6"/>
            <a:endCxn id="8" idx="2"/>
          </p:cNvCxnSpPr>
          <p:nvPr/>
        </p:nvCxnSpPr>
        <p:spPr>
          <a:xfrm>
            <a:off x="2000916" y="2895600"/>
            <a:ext cx="762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2762916" y="28194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677316" y="28194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>
            <a:stCxn id="11" idx="6"/>
            <a:endCxn id="12" idx="2"/>
          </p:cNvCxnSpPr>
          <p:nvPr/>
        </p:nvCxnSpPr>
        <p:spPr>
          <a:xfrm>
            <a:off x="2915316" y="2895600"/>
            <a:ext cx="762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3677316" y="28194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4591716" y="28194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>
            <a:stCxn id="14" idx="6"/>
            <a:endCxn id="15" idx="2"/>
          </p:cNvCxnSpPr>
          <p:nvPr/>
        </p:nvCxnSpPr>
        <p:spPr>
          <a:xfrm>
            <a:off x="3829716" y="2895600"/>
            <a:ext cx="762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4591716" y="28194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5506116" y="28194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/>
          <p:cNvCxnSpPr>
            <a:stCxn id="17" idx="6"/>
            <a:endCxn id="18" idx="2"/>
          </p:cNvCxnSpPr>
          <p:nvPr/>
        </p:nvCxnSpPr>
        <p:spPr>
          <a:xfrm>
            <a:off x="4744116" y="2895600"/>
            <a:ext cx="762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5506116" y="28194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6420516" y="28194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>
            <a:stCxn id="20" idx="6"/>
            <a:endCxn id="21" idx="2"/>
          </p:cNvCxnSpPr>
          <p:nvPr/>
        </p:nvCxnSpPr>
        <p:spPr>
          <a:xfrm>
            <a:off x="5658516" y="2895600"/>
            <a:ext cx="762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6420516" y="28194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7334916" y="28194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/>
          <p:cNvCxnSpPr>
            <a:stCxn id="23" idx="6"/>
            <a:endCxn id="24" idx="2"/>
          </p:cNvCxnSpPr>
          <p:nvPr/>
        </p:nvCxnSpPr>
        <p:spPr>
          <a:xfrm>
            <a:off x="6572916" y="2895600"/>
            <a:ext cx="762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 descr="TP_tmp.emf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 bwMode="auto">
          <a:xfrm>
            <a:off x="1279429" y="3048000"/>
            <a:ext cx="972358" cy="364633"/>
          </a:xfrm>
          <a:prstGeom prst="rect">
            <a:avLst/>
          </a:prstGeom>
          <a:noFill/>
          <a:ln/>
          <a:effectLst/>
        </p:spPr>
      </p:pic>
      <p:pic>
        <p:nvPicPr>
          <p:cNvPr id="28" name="Picture 27" descr="TP_tmp.emf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 bwMode="auto">
          <a:xfrm>
            <a:off x="7076446" y="3048000"/>
            <a:ext cx="960725" cy="360271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228600" y="1676400"/>
            <a:ext cx="8610600" cy="15240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ounded Rectangle 32"/>
          <p:cNvSpPr/>
          <p:nvPr/>
        </p:nvSpPr>
        <p:spPr>
          <a:xfrm>
            <a:off x="228600" y="5003800"/>
            <a:ext cx="8534400" cy="1143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ounded Rectangle 33"/>
          <p:cNvSpPr/>
          <p:nvPr/>
        </p:nvSpPr>
        <p:spPr>
          <a:xfrm>
            <a:off x="228600" y="3505200"/>
            <a:ext cx="8610600" cy="1219200"/>
          </a:xfrm>
          <a:prstGeom prst="roundRect">
            <a:avLst/>
          </a:prstGeom>
          <a:solidFill>
            <a:srgbClr val="CD7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Anti-SSL arguments: theory</a:t>
            </a:r>
            <a:endParaRPr lang="en-US" dirty="0"/>
          </a:p>
        </p:txBody>
      </p:sp>
      <p:sp>
        <p:nvSpPr>
          <p:cNvPr id="30" name="Content Placeholder 29"/>
          <p:cNvSpPr>
            <a:spLocks noGrp="1"/>
          </p:cNvSpPr>
          <p:nvPr>
            <p:ph idx="1"/>
          </p:nvPr>
        </p:nvSpPr>
        <p:spPr>
          <a:xfrm>
            <a:off x="342900" y="1798637"/>
            <a:ext cx="8458200" cy="4525963"/>
          </a:xfrm>
        </p:spPr>
        <p:txBody>
          <a:bodyPr/>
          <a:lstStyle/>
          <a:p>
            <a:pPr>
              <a:spcBef>
                <a:spcPts val="4500"/>
              </a:spcBef>
              <a:buFont typeface="Arial" pitchFamily="34" charset="0"/>
              <a:buChar char="•"/>
            </a:pPr>
            <a:r>
              <a:rPr lang="en-US" sz="2800" b="1" dirty="0" smtClean="0"/>
              <a:t> “But Tom Cover said”: (</a:t>
            </a:r>
            <a:r>
              <a:rPr lang="en-US" sz="2800" b="1" dirty="0" err="1" smtClean="0"/>
              <a:t>Castelli</a:t>
            </a:r>
            <a:r>
              <a:rPr lang="en-US" sz="2800" b="1" dirty="0" smtClean="0"/>
              <a:t> &amp; Cover 1996)</a:t>
            </a:r>
          </a:p>
          <a:p>
            <a:pPr lvl="1">
              <a:spcBef>
                <a:spcPts val="1000"/>
              </a:spcBef>
              <a:buFont typeface="Arial" pitchFamily="34" charset="0"/>
              <a:buChar char="−"/>
            </a:pPr>
            <a:r>
              <a:rPr lang="en-US" sz="2400" dirty="0" smtClean="0"/>
              <a:t>Under a specific generative model, labeled samples are exponentially more useful than unlabeled</a:t>
            </a:r>
            <a:endParaRPr lang="en-US" sz="2800" b="1" dirty="0" smtClean="0"/>
          </a:p>
          <a:p>
            <a:pPr>
              <a:spcBef>
                <a:spcPts val="4500"/>
              </a:spcBef>
              <a:buFont typeface="Arial" pitchFamily="34" charset="0"/>
              <a:buChar char="•"/>
            </a:pPr>
            <a:r>
              <a:rPr lang="en-US" sz="2800" b="1" dirty="0" smtClean="0"/>
              <a:t>The semi-supervised models in this tutorial make different assumptions than C&amp;C (1996)</a:t>
            </a:r>
          </a:p>
          <a:p>
            <a:pPr>
              <a:spcBef>
                <a:spcPts val="4500"/>
              </a:spcBef>
              <a:buFont typeface="Arial" pitchFamily="34" charset="0"/>
              <a:buChar char="•"/>
            </a:pPr>
            <a:r>
              <a:rPr lang="en-US" sz="2800" b="1" dirty="0" smtClean="0"/>
              <a:t>Today we’ll also discuss new, positive theoretical results in semi-supervised learning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3" grpId="0" animBg="1"/>
      <p:bldP spid="34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533400" y="5181600"/>
            <a:ext cx="7848600" cy="11430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533400" y="1600200"/>
            <a:ext cx="7848600" cy="6858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533400" y="4114800"/>
            <a:ext cx="6934200" cy="9144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533400" y="2514600"/>
            <a:ext cx="6934200" cy="1447800"/>
          </a:xfrm>
          <a:prstGeom prst="roundRect">
            <a:avLst/>
          </a:prstGeom>
          <a:solidFill>
            <a:srgbClr val="CD7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Harmonic Function</a:t>
            </a:r>
            <a:endParaRPr lang="en-US" dirty="0"/>
          </a:p>
        </p:txBody>
      </p:sp>
      <p:pic>
        <p:nvPicPr>
          <p:cNvPr id="16" name="Picture 15" descr="TP_tmp.emf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96295" y="1719264"/>
            <a:ext cx="7571702" cy="444536"/>
          </a:xfrm>
          <a:prstGeom prst="rect">
            <a:avLst/>
          </a:prstGeom>
          <a:noFill/>
          <a:ln/>
          <a:effectLst/>
        </p:spPr>
      </p:pic>
      <p:pic>
        <p:nvPicPr>
          <p:cNvPr id="19" name="Picture 18" descr="TP_tmp.emf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62401" y="2605088"/>
            <a:ext cx="1890175" cy="441764"/>
          </a:xfrm>
          <a:prstGeom prst="rect">
            <a:avLst/>
          </a:prstGeom>
          <a:noFill/>
          <a:ln/>
          <a:effectLst/>
        </p:spPr>
      </p:pic>
      <p:pic>
        <p:nvPicPr>
          <p:cNvPr id="18" name="Picture 17" descr="TP_tmp.emf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099292" y="3285483"/>
            <a:ext cx="4762000" cy="564079"/>
          </a:xfrm>
          <a:prstGeom prst="rect">
            <a:avLst/>
          </a:prstGeom>
          <a:noFill/>
          <a:ln/>
          <a:effectLst/>
        </p:spPr>
      </p:pic>
      <p:pic>
        <p:nvPicPr>
          <p:cNvPr id="20" name="Picture 19" descr="TP_tmp.emf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85388" y="4419600"/>
            <a:ext cx="6375192" cy="406823"/>
          </a:xfrm>
          <a:prstGeom prst="rect">
            <a:avLst/>
          </a:prstGeom>
          <a:noFill/>
          <a:ln/>
          <a:effectLst/>
        </p:spPr>
      </p:pic>
      <p:pic>
        <p:nvPicPr>
          <p:cNvPr id="22" name="Picture 21" descr="TP_tmp.emf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85792" y="5334000"/>
            <a:ext cx="7434600" cy="933592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electric network interpretation</a:t>
            </a:r>
            <a:endParaRPr lang="en-US" dirty="0"/>
          </a:p>
        </p:txBody>
      </p:sp>
      <p:pic>
        <p:nvPicPr>
          <p:cNvPr id="8" name="Picture 7" descr="TPps2bmp.emf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581599" y="3962400"/>
            <a:ext cx="5886001" cy="2713500"/>
          </a:xfrm>
          <a:prstGeom prst="rect">
            <a:avLst/>
          </a:prstGeom>
        </p:spPr>
      </p:pic>
      <p:pic>
        <p:nvPicPr>
          <p:cNvPr id="17" name="Picture 16" descr="TP_tmp.emf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 bwMode="auto">
          <a:xfrm>
            <a:off x="497448" y="1524000"/>
            <a:ext cx="6437151" cy="2043541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42888" y="5181600"/>
            <a:ext cx="8520112" cy="762000"/>
          </a:xfrm>
          <a:prstGeom prst="roundRect">
            <a:avLst/>
          </a:prstGeom>
          <a:solidFill>
            <a:srgbClr val="CD7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228600" y="1752600"/>
            <a:ext cx="8458200" cy="27432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Label propagation</a:t>
            </a:r>
            <a:endParaRPr lang="en-US" dirty="0"/>
          </a:p>
        </p:txBody>
      </p:sp>
      <p:pic>
        <p:nvPicPr>
          <p:cNvPr id="18" name="Picture 17" descr="TP_tmp.emf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57200" y="5383514"/>
            <a:ext cx="8013775" cy="407645"/>
          </a:xfrm>
          <a:prstGeom prst="rect">
            <a:avLst/>
          </a:prstGeom>
          <a:noFill/>
          <a:ln/>
          <a:effectLst/>
        </p:spPr>
      </p:pic>
      <p:pic>
        <p:nvPicPr>
          <p:cNvPr id="16" name="Picture 15" descr="TP_tmp.emf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100906" y="2634536"/>
            <a:ext cx="6671093" cy="1708659"/>
          </a:xfrm>
          <a:prstGeom prst="rect">
            <a:avLst/>
          </a:prstGeom>
          <a:noFill/>
          <a:ln/>
          <a:effectLst/>
        </p:spPr>
      </p:pic>
      <p:pic>
        <p:nvPicPr>
          <p:cNvPr id="17" name="Picture 16" descr="TP_tmp.emf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57599" y="1981200"/>
            <a:ext cx="7647590" cy="407643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graph Laplacian</a:t>
            </a:r>
            <a:endParaRPr lang="en-US" dirty="0"/>
          </a:p>
        </p:txBody>
      </p:sp>
      <p:pic>
        <p:nvPicPr>
          <p:cNvPr id="6" name="Picture 5" descr="TP_tmp.emf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 bwMode="auto">
          <a:xfrm>
            <a:off x="420370" y="1676400"/>
            <a:ext cx="8084375" cy="2924707"/>
          </a:xfrm>
          <a:prstGeom prst="rect">
            <a:avLst/>
          </a:prstGeom>
          <a:noFill/>
          <a:ln/>
          <a:effectLst/>
        </p:spPr>
      </p:pic>
      <p:pic>
        <p:nvPicPr>
          <p:cNvPr id="9" name="Picture 8" descr="TP_tmp.emf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 bwMode="auto">
          <a:xfrm>
            <a:off x="1625375" y="4800600"/>
            <a:ext cx="2184625" cy="929681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247648" y="1585912"/>
            <a:ext cx="8210552" cy="1266824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228600" y="4800600"/>
            <a:ext cx="8229600" cy="147637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228600" y="3262312"/>
            <a:ext cx="8229600" cy="1219200"/>
          </a:xfrm>
          <a:prstGeom prst="roundRect">
            <a:avLst/>
          </a:prstGeom>
          <a:solidFill>
            <a:srgbClr val="CD7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Closed-form solution</a:t>
            </a:r>
            <a:endParaRPr lang="en-US" dirty="0"/>
          </a:p>
        </p:txBody>
      </p:sp>
      <p:pic>
        <p:nvPicPr>
          <p:cNvPr id="14" name="Picture 13" descr="TP_tmp.emf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74815" y="1676400"/>
            <a:ext cx="7756636" cy="1016186"/>
          </a:xfrm>
          <a:prstGeom prst="rect">
            <a:avLst/>
          </a:prstGeom>
          <a:noFill/>
          <a:ln/>
          <a:effectLst/>
        </p:spPr>
      </p:pic>
      <p:pic>
        <p:nvPicPr>
          <p:cNvPr id="17" name="Picture 16" descr="TP_tmp.emf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14247" y="3352800"/>
            <a:ext cx="7145325" cy="445821"/>
          </a:xfrm>
          <a:prstGeom prst="rect">
            <a:avLst/>
          </a:prstGeom>
          <a:noFill/>
          <a:ln/>
          <a:effectLst/>
        </p:spPr>
      </p:pic>
      <p:pic>
        <p:nvPicPr>
          <p:cNvPr id="18" name="Picture 17" descr="TP_tmp.emf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590539" y="3869687"/>
            <a:ext cx="3009633" cy="488179"/>
          </a:xfrm>
          <a:prstGeom prst="rect">
            <a:avLst/>
          </a:prstGeom>
          <a:noFill/>
          <a:ln/>
          <a:effectLst/>
        </p:spPr>
      </p:pic>
      <p:pic>
        <p:nvPicPr>
          <p:cNvPr id="19" name="Picture 18" descr="TP_tmp.emf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85793" y="4974313"/>
            <a:ext cx="6823283" cy="406959"/>
          </a:xfrm>
          <a:prstGeom prst="rect">
            <a:avLst/>
          </a:prstGeom>
          <a:noFill/>
          <a:ln/>
          <a:effectLst/>
        </p:spPr>
      </p:pic>
      <p:pic>
        <p:nvPicPr>
          <p:cNvPr id="20" name="Picture 19" descr="TP_tmp.emf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532040" y="5576887"/>
            <a:ext cx="6320033" cy="405940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Harmonic example 1: WSD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3000"/>
              </a:spcBef>
            </a:pPr>
            <a:r>
              <a:rPr lang="en-US" sz="2800" dirty="0" smtClean="0"/>
              <a:t>WSD from context, e.g., “interest”, “line” (</a:t>
            </a:r>
            <a:r>
              <a:rPr lang="en-US" sz="2800" dirty="0" err="1" smtClean="0"/>
              <a:t>Niu,Ji,Tan</a:t>
            </a:r>
            <a:r>
              <a:rPr lang="en-US" sz="2800" dirty="0" smtClean="0"/>
              <a:t> ACL 2005)</a:t>
            </a:r>
          </a:p>
          <a:p>
            <a:pPr>
              <a:spcBef>
                <a:spcPts val="3000"/>
              </a:spcBef>
            </a:pPr>
            <a:r>
              <a:rPr lang="en-US" sz="2800" i="1" dirty="0" smtClean="0">
                <a:solidFill>
                  <a:srgbClr val="000082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i="1" baseline="-25000" dirty="0" smtClean="0">
                <a:solidFill>
                  <a:srgbClr val="000082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 smtClean="0">
                <a:solidFill>
                  <a:srgbClr val="000082"/>
                </a:solidFill>
              </a:rPr>
              <a:t>: context of the ambiguous word, features: POS, words, collocations</a:t>
            </a:r>
          </a:p>
          <a:p>
            <a:pPr>
              <a:spcBef>
                <a:spcPts val="3000"/>
              </a:spcBef>
            </a:pPr>
            <a:r>
              <a:rPr lang="en-US" sz="2800" i="1" dirty="0" err="1" smtClean="0">
                <a:solidFill>
                  <a:srgbClr val="880E0E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800" i="1" baseline="-25000" dirty="0" err="1" smtClean="0">
                <a:solidFill>
                  <a:srgbClr val="880E0E"/>
                </a:solidFill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en-US" sz="2800" dirty="0" smtClean="0">
                <a:solidFill>
                  <a:srgbClr val="880E0E"/>
                </a:solidFill>
              </a:rPr>
              <a:t>: cosine similarity or JS-divergence</a:t>
            </a:r>
          </a:p>
          <a:p>
            <a:pPr>
              <a:spcBef>
                <a:spcPts val="3000"/>
              </a:spcBef>
            </a:pP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sz="2800" i="1" baseline="-25000" dirty="0" err="1" smtClean="0"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en-US" sz="2800" dirty="0" smtClean="0"/>
              <a:t>: </a:t>
            </a:r>
            <a:r>
              <a:rPr lang="en-US" sz="2800" dirty="0" err="1" smtClean="0"/>
              <a:t>kNN</a:t>
            </a:r>
            <a:r>
              <a:rPr lang="en-US" sz="2800" dirty="0" smtClean="0"/>
              <a:t> graph</a:t>
            </a:r>
          </a:p>
          <a:p>
            <a:pPr>
              <a:spcBef>
                <a:spcPts val="3000"/>
              </a:spcBef>
            </a:pPr>
            <a:r>
              <a:rPr lang="en-US" sz="2800" dirty="0" smtClean="0">
                <a:solidFill>
                  <a:srgbClr val="000082"/>
                </a:solidFill>
              </a:rPr>
              <a:t>Labeled data: a few </a:t>
            </a:r>
            <a:r>
              <a:rPr lang="en-US" sz="2800" i="1" dirty="0" smtClean="0">
                <a:solidFill>
                  <a:srgbClr val="000082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i="1" baseline="-25000" dirty="0" smtClean="0">
                <a:solidFill>
                  <a:srgbClr val="000082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 smtClean="0">
                <a:solidFill>
                  <a:srgbClr val="000082"/>
                </a:solidFill>
              </a:rPr>
              <a:t>’s are tagged with their word sense.</a:t>
            </a:r>
            <a:endParaRPr lang="en-US" sz="2800" dirty="0">
              <a:solidFill>
                <a:srgbClr val="00008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Harmonic example 1: WSD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SENSEVAL-3, as percent labeled: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6725" y="2505075"/>
            <a:ext cx="8210550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6266394" y="5498068"/>
            <a:ext cx="24204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(</a:t>
            </a:r>
            <a:r>
              <a:rPr lang="en-US" dirty="0" err="1" smtClean="0"/>
              <a:t>Niu,Ji,Tan</a:t>
            </a:r>
            <a:r>
              <a:rPr lang="en-US" dirty="0" smtClean="0"/>
              <a:t> ACL 2005)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Harmonic example 2: sentiment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763000" cy="4525963"/>
          </a:xfrm>
        </p:spPr>
        <p:txBody>
          <a:bodyPr/>
          <a:lstStyle/>
          <a:p>
            <a:pPr>
              <a:spcBef>
                <a:spcPts val="3000"/>
              </a:spcBef>
            </a:pPr>
            <a:r>
              <a:rPr lang="en-US" dirty="0" smtClean="0"/>
              <a:t>Rating (0-3) from movie reviews (</a:t>
            </a:r>
            <a:r>
              <a:rPr lang="en-US" dirty="0" err="1" smtClean="0"/>
              <a:t>Goldberg,Zhu</a:t>
            </a:r>
            <a:r>
              <a:rPr lang="en-US" dirty="0" smtClean="0"/>
              <a:t>. NAACL06 workshop)</a:t>
            </a:r>
          </a:p>
          <a:p>
            <a:pPr>
              <a:spcBef>
                <a:spcPts val="3000"/>
              </a:spcBef>
            </a:pPr>
            <a:r>
              <a:rPr lang="en-US" i="1" dirty="0" smtClean="0">
                <a:solidFill>
                  <a:srgbClr val="000082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i="1" baseline="-25000" dirty="0" smtClean="0">
                <a:solidFill>
                  <a:srgbClr val="000082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solidFill>
                  <a:srgbClr val="000082"/>
                </a:solidFill>
              </a:rPr>
              <a:t>: movie reviews</a:t>
            </a:r>
          </a:p>
          <a:p>
            <a:pPr>
              <a:spcBef>
                <a:spcPts val="3000"/>
              </a:spcBef>
            </a:pP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i="1" baseline="-25000" dirty="0" err="1" smtClean="0"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en-US" dirty="0" smtClean="0"/>
              <a:t>: cosine similarity btw “positive sentence percentage” (PSP) vectors of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i,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i="1" baseline="-25000" dirty="0" err="1" smtClean="0">
                <a:latin typeface="Times New Roman" pitchFamily="18" charset="0"/>
                <a:cs typeface="Times New Roman" pitchFamily="18" charset="0"/>
              </a:rPr>
              <a:t>j</a:t>
            </a:r>
            <a:endParaRPr lang="en-US" dirty="0" smtClean="0"/>
          </a:p>
          <a:p>
            <a:pPr>
              <a:spcBef>
                <a:spcPts val="3000"/>
              </a:spcBef>
            </a:pPr>
            <a:r>
              <a:rPr lang="en-US" dirty="0" smtClean="0">
                <a:solidFill>
                  <a:srgbClr val="880E0E"/>
                </a:solidFill>
              </a:rPr>
              <a:t>PSP classifier trained on “snippet” data (</a:t>
            </a:r>
            <a:r>
              <a:rPr lang="en-US" dirty="0" err="1" smtClean="0">
                <a:solidFill>
                  <a:srgbClr val="880E0E"/>
                </a:solidFill>
              </a:rPr>
              <a:t>Pang,Lee</a:t>
            </a:r>
            <a:r>
              <a:rPr lang="en-US" dirty="0" smtClean="0">
                <a:solidFill>
                  <a:srgbClr val="880E0E"/>
                </a:solidFill>
              </a:rPr>
              <a:t>. ACL 2005)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Harmonic example 2: sentiment 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1981200" y="5257800"/>
            <a:ext cx="7162800" cy="6096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Graph                          Accuracy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600200"/>
            <a:ext cx="50292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2133600"/>
            <a:ext cx="3826163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ounded Rectangle 10"/>
          <p:cNvSpPr/>
          <p:nvPr/>
        </p:nvSpPr>
        <p:spPr>
          <a:xfrm>
            <a:off x="304800" y="1524000"/>
            <a:ext cx="4572000" cy="4495800"/>
          </a:xfrm>
          <a:prstGeom prst="round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4953000" y="1524000"/>
            <a:ext cx="4038600" cy="4495800"/>
          </a:xfrm>
          <a:prstGeom prst="round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47648" y="1585912"/>
            <a:ext cx="8210552" cy="1266824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304800" y="5334000"/>
            <a:ext cx="8229600" cy="1143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04800" y="3262312"/>
            <a:ext cx="8229600" cy="1690688"/>
          </a:xfrm>
          <a:prstGeom prst="roundRect">
            <a:avLst/>
          </a:prstGeom>
          <a:solidFill>
            <a:srgbClr val="CD7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issues with harmonic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3000"/>
              </a:spcBef>
            </a:pPr>
            <a:r>
              <a:rPr lang="en-US" dirty="0" smtClean="0"/>
              <a:t>It fixes the given labels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i="1" baseline="-25000" dirty="0" err="1" smtClean="0">
                <a:latin typeface="Times New Roman" pitchFamily="18" charset="0"/>
                <a:cs typeface="Times New Roman" pitchFamily="18" charset="0"/>
              </a:rPr>
              <a:t>l</a:t>
            </a:r>
            <a:endParaRPr lang="en-US" i="1" baseline="-250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spcBef>
                <a:spcPts val="1000"/>
              </a:spcBef>
            </a:pPr>
            <a:r>
              <a:rPr lang="en-US" dirty="0" smtClean="0"/>
              <a:t>What if some labels are wrong?</a:t>
            </a:r>
          </a:p>
          <a:p>
            <a:pPr>
              <a:spcBef>
                <a:spcPts val="4500"/>
              </a:spcBef>
            </a:pPr>
            <a:r>
              <a:rPr lang="en-US" dirty="0" smtClean="0"/>
              <a:t>It cannot easily handle new test items</a:t>
            </a:r>
          </a:p>
          <a:p>
            <a:pPr lvl="1">
              <a:spcBef>
                <a:spcPts val="1000"/>
              </a:spcBef>
            </a:pPr>
            <a:r>
              <a:rPr lang="en-US" dirty="0" smtClean="0"/>
              <a:t>Transductive, not inductive</a:t>
            </a:r>
          </a:p>
          <a:p>
            <a:pPr lvl="1">
              <a:spcBef>
                <a:spcPts val="1000"/>
              </a:spcBef>
            </a:pPr>
            <a:r>
              <a:rPr lang="en-US" dirty="0" smtClean="0"/>
              <a:t>Add test items to graph, </a:t>
            </a:r>
            <a:r>
              <a:rPr lang="en-US" dirty="0" err="1" smtClean="0"/>
              <a:t>recompute</a:t>
            </a:r>
            <a:endParaRPr lang="en-US" dirty="0" smtClean="0"/>
          </a:p>
          <a:p>
            <a:pPr>
              <a:spcBef>
                <a:spcPts val="4500"/>
              </a:spcBef>
            </a:pPr>
            <a:r>
              <a:rPr lang="en-US" dirty="0" smtClean="0"/>
              <a:t>Manifold regularization addresses these issues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semi-supervised learning?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98637"/>
            <a:ext cx="8382000" cy="4525963"/>
          </a:xfrm>
        </p:spPr>
        <p:txBody>
          <a:bodyPr/>
          <a:lstStyle/>
          <a:p>
            <a:pPr>
              <a:spcBef>
                <a:spcPts val="500"/>
              </a:spcBef>
            </a:pPr>
            <a:r>
              <a:rPr lang="en-US" sz="2800" b="1" dirty="0" smtClean="0"/>
              <a:t>I have a good idea, but I can’t afford to label lots of data!</a:t>
            </a:r>
            <a:r>
              <a:rPr lang="en-US" sz="2800" u="sng" dirty="0" smtClean="0"/>
              <a:t> </a:t>
            </a:r>
            <a:endParaRPr lang="en-US" sz="2800" b="1" dirty="0" smtClean="0"/>
          </a:p>
          <a:p>
            <a:pPr>
              <a:spcBef>
                <a:spcPts val="4500"/>
              </a:spcBef>
            </a:pPr>
            <a:r>
              <a:rPr lang="en-US" sz="2800" b="1" dirty="0" smtClean="0">
                <a:solidFill>
                  <a:srgbClr val="000082"/>
                </a:solidFill>
              </a:rPr>
              <a:t>I have lots of labeled data, but I have even more unlabeled data</a:t>
            </a:r>
          </a:p>
          <a:p>
            <a:pPr lvl="1">
              <a:spcBef>
                <a:spcPts val="1000"/>
              </a:spcBef>
            </a:pPr>
            <a:r>
              <a:rPr lang="en-US" sz="2400" b="1" dirty="0" smtClean="0">
                <a:solidFill>
                  <a:srgbClr val="FF0000"/>
                </a:solidFill>
              </a:rPr>
              <a:t>SSL:  It’s not just for small amounts of labeled data anymore!</a:t>
            </a:r>
          </a:p>
          <a:p>
            <a:pPr marL="342900" lvl="1" indent="-342900">
              <a:spcBef>
                <a:spcPts val="4500"/>
              </a:spcBef>
              <a:buFontTx/>
              <a:buChar char="•"/>
            </a:pPr>
            <a:r>
              <a:rPr lang="en-US" b="1" dirty="0" smtClean="0">
                <a:solidFill>
                  <a:srgbClr val="006C00"/>
                </a:solidFill>
              </a:rPr>
              <a:t>Domain adaptation: </a:t>
            </a:r>
            <a:r>
              <a:rPr lang="en-US" dirty="0" smtClean="0">
                <a:solidFill>
                  <a:srgbClr val="006C00"/>
                </a:solidFill>
              </a:rPr>
              <a:t>I have labeled data from 1 domain, but I want a model for a different domain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Manifold regularization</a:t>
            </a:r>
            <a:endParaRPr lang="en-US" dirty="0"/>
          </a:p>
        </p:txBody>
      </p:sp>
      <p:pic>
        <p:nvPicPr>
          <p:cNvPr id="9" name="Picture 8" descr="TP_tmp.emf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 bwMode="auto">
          <a:xfrm>
            <a:off x="421282" y="1676400"/>
            <a:ext cx="7489210" cy="568954"/>
          </a:xfrm>
          <a:prstGeom prst="rect">
            <a:avLst/>
          </a:prstGeom>
          <a:noFill/>
          <a:ln/>
          <a:effectLst/>
        </p:spPr>
      </p:pic>
      <p:pic>
        <p:nvPicPr>
          <p:cNvPr id="8" name="Picture 7" descr="TP_tmp.emf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 bwMode="auto">
          <a:xfrm>
            <a:off x="420517" y="2641030"/>
            <a:ext cx="6157017" cy="897747"/>
          </a:xfrm>
          <a:prstGeom prst="rect">
            <a:avLst/>
          </a:prstGeom>
          <a:noFill/>
          <a:ln/>
          <a:effectLst/>
        </p:spPr>
      </p:pic>
      <p:pic>
        <p:nvPicPr>
          <p:cNvPr id="7" name="Picture 6" descr="TP_tmp.emf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 bwMode="auto">
          <a:xfrm>
            <a:off x="233668" y="3809885"/>
            <a:ext cx="8656332" cy="1119257"/>
          </a:xfrm>
          <a:prstGeom prst="rect">
            <a:avLst/>
          </a:prstGeom>
          <a:noFill/>
          <a:ln/>
          <a:effectLst/>
        </p:spPr>
      </p:pic>
      <p:pic>
        <p:nvPicPr>
          <p:cNvPr id="14" name="Picture 13" descr="TP_tmp.emf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 bwMode="auto">
          <a:xfrm>
            <a:off x="346848" y="5462204"/>
            <a:ext cx="6818519" cy="938375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Manifold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2000"/>
              </a:spcBef>
            </a:pPr>
            <a:r>
              <a:rPr lang="en-US" dirty="0" smtClean="0"/>
              <a:t>Text classification (</a:t>
            </a:r>
            <a:r>
              <a:rPr lang="en-US" dirty="0" err="1" smtClean="0"/>
              <a:t>Sindhwani,Niyogi,Belkin.ICML</a:t>
            </a:r>
            <a:r>
              <a:rPr lang="en-US" dirty="0" smtClean="0"/>
              <a:t> 2005)</a:t>
            </a:r>
          </a:p>
          <a:p>
            <a:pPr>
              <a:spcBef>
                <a:spcPts val="2000"/>
              </a:spcBef>
            </a:pPr>
            <a:r>
              <a:rPr lang="en-US" i="1" dirty="0" smtClean="0">
                <a:solidFill>
                  <a:srgbClr val="000082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i="1" baseline="-25000" dirty="0" smtClean="0">
                <a:solidFill>
                  <a:srgbClr val="000082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solidFill>
                  <a:srgbClr val="000082"/>
                </a:solidFill>
              </a:rPr>
              <a:t>: </a:t>
            </a:r>
            <a:r>
              <a:rPr lang="en-US" dirty="0" err="1" smtClean="0">
                <a:solidFill>
                  <a:srgbClr val="000082"/>
                </a:solidFill>
              </a:rPr>
              <a:t>mac</a:t>
            </a:r>
            <a:r>
              <a:rPr lang="en-US" dirty="0" smtClean="0">
                <a:solidFill>
                  <a:srgbClr val="000082"/>
                </a:solidFill>
              </a:rPr>
              <a:t>/windows.  TFIDF.</a:t>
            </a:r>
          </a:p>
          <a:p>
            <a:pPr>
              <a:spcBef>
                <a:spcPts val="2000"/>
              </a:spcBef>
            </a:pPr>
            <a:r>
              <a:rPr lang="en-US" i="1" dirty="0" err="1" smtClean="0">
                <a:solidFill>
                  <a:srgbClr val="880E0E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i="1" baseline="-25000" dirty="0" err="1" smtClean="0">
                <a:solidFill>
                  <a:srgbClr val="880E0E"/>
                </a:solidFill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en-US" dirty="0" smtClean="0">
                <a:solidFill>
                  <a:srgbClr val="880E0E"/>
                </a:solidFill>
              </a:rPr>
              <a:t>: weighted </a:t>
            </a:r>
            <a:r>
              <a:rPr lang="en-US" dirty="0" err="1" smtClean="0">
                <a:solidFill>
                  <a:srgbClr val="880E0E"/>
                </a:solidFill>
              </a:rPr>
              <a:t>kNN</a:t>
            </a:r>
            <a:r>
              <a:rPr lang="en-US" dirty="0" smtClean="0">
                <a:solidFill>
                  <a:srgbClr val="880E0E"/>
                </a:solidFill>
              </a:rPr>
              <a:t> graph</a:t>
            </a:r>
          </a:p>
          <a:p>
            <a:endParaRPr lang="en-US" dirty="0"/>
          </a:p>
        </p:txBody>
      </p:sp>
      <p:pic>
        <p:nvPicPr>
          <p:cNvPr id="8" name="Picture 7" descr="TP_tmp.emf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 bwMode="auto">
          <a:xfrm>
            <a:off x="5401484" y="3362328"/>
            <a:ext cx="3485676" cy="1053245"/>
          </a:xfrm>
          <a:prstGeom prst="rect">
            <a:avLst/>
          </a:prstGeom>
          <a:noFill/>
          <a:ln/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0" y="4324350"/>
            <a:ext cx="295275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9" descr="TP_tmp.emf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 bwMode="auto">
          <a:xfrm>
            <a:off x="4038600" y="5591953"/>
            <a:ext cx="4716436" cy="504047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04800" y="1905000"/>
            <a:ext cx="8153400" cy="1209672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304800" y="5138736"/>
            <a:ext cx="8458200" cy="118586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04800" y="3524248"/>
            <a:ext cx="8229600" cy="1309688"/>
          </a:xfrm>
          <a:prstGeom prst="roundRect">
            <a:avLst/>
          </a:prstGeom>
          <a:solidFill>
            <a:srgbClr val="CD7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Advanced topics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951037"/>
            <a:ext cx="8382000" cy="4525963"/>
          </a:xfrm>
        </p:spPr>
        <p:txBody>
          <a:bodyPr/>
          <a:lstStyle/>
          <a:p>
            <a:pPr>
              <a:spcBef>
                <a:spcPts val="4500"/>
              </a:spcBef>
            </a:pPr>
            <a:r>
              <a:rPr lang="en-US" dirty="0" smtClean="0"/>
              <a:t>So far edges denote symmetric similarity</a:t>
            </a:r>
          </a:p>
          <a:p>
            <a:pPr lvl="1">
              <a:spcBef>
                <a:spcPts val="1000"/>
              </a:spcBef>
            </a:pPr>
            <a:r>
              <a:rPr lang="en-US" dirty="0" smtClean="0"/>
              <a:t>Larger weights </a:t>
            </a:r>
            <a:r>
              <a:rPr lang="en-US" dirty="0" smtClean="0">
                <a:sym typeface="Wingdings" pitchFamily="2" charset="2"/>
              </a:rPr>
              <a:t> similar labels</a:t>
            </a:r>
          </a:p>
          <a:p>
            <a:pPr>
              <a:spcBef>
                <a:spcPts val="4500"/>
              </a:spcBef>
            </a:pPr>
            <a:r>
              <a:rPr lang="en-US" dirty="0" smtClean="0">
                <a:sym typeface="Wingdings" pitchFamily="2" charset="2"/>
              </a:rPr>
              <a:t>What if we have dissimilarity knowledge?</a:t>
            </a:r>
          </a:p>
          <a:p>
            <a:pPr lvl="1">
              <a:spcBef>
                <a:spcPts val="1000"/>
              </a:spcBef>
            </a:pPr>
            <a:r>
              <a:rPr lang="en-US" dirty="0" smtClean="0">
                <a:sym typeface="Wingdings" pitchFamily="2" charset="2"/>
              </a:rPr>
              <a:t>“Two items probably have different labels”</a:t>
            </a:r>
          </a:p>
          <a:p>
            <a:pPr>
              <a:spcBef>
                <a:spcPts val="4500"/>
              </a:spcBef>
            </a:pPr>
            <a:r>
              <a:rPr lang="en-US" dirty="0" smtClean="0">
                <a:sym typeface="Wingdings" pitchFamily="2" charset="2"/>
              </a:rPr>
              <a:t>What if the relation is asymmetric?</a:t>
            </a:r>
          </a:p>
          <a:p>
            <a:pPr lvl="1">
              <a:spcBef>
                <a:spcPts val="500"/>
              </a:spcBef>
            </a:pPr>
            <a:r>
              <a:rPr lang="en-US" dirty="0" smtClean="0">
                <a:sym typeface="Wingdings" pitchFamily="2" charset="2"/>
              </a:rPr>
              <a:t>     related to      but      not always related to</a:t>
            </a:r>
            <a:endParaRPr lang="en-US" dirty="0"/>
          </a:p>
        </p:txBody>
      </p:sp>
      <p:pic>
        <p:nvPicPr>
          <p:cNvPr id="19" name="Picture 18" descr="TP_tmp.emf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 bwMode="auto">
          <a:xfrm>
            <a:off x="1309689" y="5900735"/>
            <a:ext cx="366710" cy="286034"/>
          </a:xfrm>
          <a:prstGeom prst="rect">
            <a:avLst/>
          </a:prstGeom>
          <a:noFill/>
          <a:ln/>
          <a:effectLst/>
        </p:spPr>
      </p:pic>
      <p:pic>
        <p:nvPicPr>
          <p:cNvPr id="20" name="Picture 19" descr="TP_tmp.emf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 bwMode="auto">
          <a:xfrm>
            <a:off x="3329880" y="5910264"/>
            <a:ext cx="409087" cy="325800"/>
          </a:xfrm>
          <a:prstGeom prst="rect">
            <a:avLst/>
          </a:prstGeom>
          <a:noFill/>
          <a:ln/>
          <a:effectLst/>
        </p:spPr>
      </p:pic>
      <p:pic>
        <p:nvPicPr>
          <p:cNvPr id="18" name="Picture 17" descr="TP_tmp.emf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 bwMode="auto">
          <a:xfrm>
            <a:off x="4438239" y="5895976"/>
            <a:ext cx="409087" cy="325800"/>
          </a:xfrm>
          <a:prstGeom prst="rect">
            <a:avLst/>
          </a:prstGeom>
          <a:noFill/>
          <a:ln/>
          <a:effectLst/>
        </p:spPr>
      </p:pic>
      <p:pic>
        <p:nvPicPr>
          <p:cNvPr id="21" name="Picture 20" descr="TP_tmp.emf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6"/>
          <a:stretch>
            <a:fillRect/>
          </a:stretch>
        </p:blipFill>
        <p:spPr bwMode="auto">
          <a:xfrm>
            <a:off x="8272464" y="5915023"/>
            <a:ext cx="366710" cy="286034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Dissimilarity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229600" cy="5029200"/>
          </a:xfrm>
        </p:spPr>
        <p:txBody>
          <a:bodyPr/>
          <a:lstStyle/>
          <a:p>
            <a:r>
              <a:rPr lang="en-US" sz="2800" dirty="0" smtClean="0"/>
              <a:t>Political view classification </a:t>
            </a:r>
          </a:p>
          <a:p>
            <a:pPr>
              <a:spcBef>
                <a:spcPts val="0"/>
              </a:spcBef>
              <a:buNone/>
            </a:pPr>
            <a:r>
              <a:rPr lang="en-US" sz="2800" dirty="0" smtClean="0"/>
              <a:t>	</a:t>
            </a:r>
            <a:r>
              <a:rPr lang="en-US" sz="2400" dirty="0" smtClean="0"/>
              <a:t>(Goldberg, Zhu, Wright. AISTATS 2007)</a:t>
            </a:r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pPr>
              <a:spcBef>
                <a:spcPts val="500"/>
              </a:spcBef>
            </a:pPr>
            <a:r>
              <a:rPr lang="en-US" sz="2800" dirty="0" smtClean="0"/>
              <a:t>They disagree </a:t>
            </a:r>
            <a:r>
              <a:rPr lang="en-US" sz="2800" dirty="0" smtClean="0">
                <a:sym typeface="Wingdings" pitchFamily="2" charset="2"/>
              </a:rPr>
              <a:t> different classes</a:t>
            </a:r>
          </a:p>
          <a:p>
            <a:pPr>
              <a:spcBef>
                <a:spcPts val="2000"/>
              </a:spcBef>
            </a:pPr>
            <a:r>
              <a:rPr lang="en-US" sz="2800" dirty="0" smtClean="0"/>
              <a:t>Indicators: </a:t>
            </a:r>
            <a:r>
              <a:rPr lang="en-US" sz="2800" dirty="0" smtClean="0">
                <a:solidFill>
                  <a:srgbClr val="0070C0"/>
                </a:solidFill>
              </a:rPr>
              <a:t>quoting</a:t>
            </a:r>
            <a:r>
              <a:rPr lang="en-US" sz="2800" dirty="0" smtClean="0"/>
              <a:t>, </a:t>
            </a:r>
            <a:r>
              <a:rPr lang="en-US" sz="2800" dirty="0" smtClean="0">
                <a:solidFill>
                  <a:srgbClr val="FF0000"/>
                </a:solidFill>
              </a:rPr>
              <a:t>!?</a:t>
            </a:r>
            <a:r>
              <a:rPr lang="en-US" sz="2800" dirty="0" smtClean="0"/>
              <a:t>, </a:t>
            </a:r>
            <a:r>
              <a:rPr lang="en-US" sz="2800" dirty="0" smtClean="0">
                <a:solidFill>
                  <a:srgbClr val="008000"/>
                </a:solidFill>
              </a:rPr>
              <a:t>all caps (internet shouting)</a:t>
            </a:r>
            <a:r>
              <a:rPr lang="en-US" sz="2800" dirty="0" smtClean="0"/>
              <a:t>, etc.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261936" y="2630674"/>
            <a:ext cx="8610600" cy="21013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en-US" sz="2400" dirty="0" smtClean="0">
                <a:solidFill>
                  <a:srgbClr val="0070C0"/>
                </a:solidFill>
              </a:rPr>
              <a:t>&gt; deshrubinator: “You were the one who thought it should be investigated last week.”</a:t>
            </a:r>
          </a:p>
          <a:p>
            <a:pPr>
              <a:lnSpc>
                <a:spcPct val="140000"/>
              </a:lnSpc>
            </a:pPr>
            <a:r>
              <a:rPr lang="en-US" sz="2400" dirty="0" smtClean="0">
                <a:solidFill>
                  <a:schemeClr val="tx1"/>
                </a:solidFill>
              </a:rPr>
              <a:t>Dixie: No I didn’t, and I made it clear. You are insane</a:t>
            </a:r>
            <a:r>
              <a:rPr lang="en-US" sz="2400" b="1" dirty="0" smtClean="0">
                <a:solidFill>
                  <a:srgbClr val="FF0000"/>
                </a:solidFill>
              </a:rPr>
              <a:t>!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smtClean="0">
                <a:solidFill>
                  <a:srgbClr val="008000"/>
                </a:solidFill>
              </a:rPr>
              <a:t>YOU are the one with NO ****ING RESPECT FOR DEMOCRACY</a:t>
            </a:r>
            <a:r>
              <a:rPr lang="en-US" sz="2400" b="1" dirty="0" smtClean="0">
                <a:solidFill>
                  <a:srgbClr val="FF0000"/>
                </a:solidFill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Dissimilarity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3000"/>
              </a:spcBef>
            </a:pPr>
            <a:r>
              <a:rPr lang="en-US" sz="2800" dirty="0" smtClean="0"/>
              <a:t>Recall to encode similarity between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i,j</a:t>
            </a:r>
            <a:r>
              <a:rPr lang="en-US" sz="2800" dirty="0" smtClean="0"/>
              <a:t>:</a:t>
            </a:r>
          </a:p>
          <a:p>
            <a:pPr>
              <a:spcBef>
                <a:spcPts val="3000"/>
              </a:spcBef>
            </a:pPr>
            <a:endParaRPr lang="en-US" sz="2800" dirty="0" smtClean="0"/>
          </a:p>
          <a:p>
            <a:pPr>
              <a:spcBef>
                <a:spcPts val="3000"/>
              </a:spcBef>
            </a:pPr>
            <a:r>
              <a:rPr lang="en-US" sz="2800" dirty="0" smtClean="0">
                <a:solidFill>
                  <a:srgbClr val="000082"/>
                </a:solidFill>
              </a:rPr>
              <a:t>Wrong ways: small </a:t>
            </a:r>
            <a:r>
              <a:rPr lang="en-US" sz="2800" i="1" dirty="0" smtClean="0">
                <a:solidFill>
                  <a:srgbClr val="000082"/>
                </a:solidFill>
                <a:latin typeface="Times New Roman" pitchFamily="18" charset="0"/>
                <a:cs typeface="Times New Roman" pitchFamily="18" charset="0"/>
              </a:rPr>
              <a:t>w </a:t>
            </a:r>
            <a:r>
              <a:rPr lang="en-US" sz="2800" dirty="0" smtClean="0">
                <a:solidFill>
                  <a:srgbClr val="000082"/>
                </a:solidFill>
              </a:rPr>
              <a:t>= no preference; negative </a:t>
            </a:r>
            <a:r>
              <a:rPr lang="en-US" sz="2800" i="1" dirty="0" smtClean="0">
                <a:solidFill>
                  <a:srgbClr val="000082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sz="2800" dirty="0" smtClean="0">
                <a:solidFill>
                  <a:srgbClr val="000082"/>
                </a:solidFill>
              </a:rPr>
              <a:t> nasty optimization</a:t>
            </a:r>
          </a:p>
          <a:p>
            <a:pPr>
              <a:spcBef>
                <a:spcPts val="3000"/>
              </a:spcBef>
            </a:pPr>
            <a:r>
              <a:rPr lang="en-US" sz="2800" dirty="0" smtClean="0"/>
              <a:t>One solution (also see (Tong,Jin.AAAI07))</a:t>
            </a:r>
          </a:p>
          <a:p>
            <a:pPr>
              <a:spcBef>
                <a:spcPts val="3000"/>
              </a:spcBef>
            </a:pPr>
            <a:endParaRPr lang="en-US" sz="2800" dirty="0" smtClean="0"/>
          </a:p>
          <a:p>
            <a:pPr>
              <a:spcBef>
                <a:spcPts val="3000"/>
              </a:spcBef>
            </a:pPr>
            <a:r>
              <a:rPr lang="en-US" sz="2800" dirty="0" smtClean="0">
                <a:solidFill>
                  <a:srgbClr val="880E0E"/>
                </a:solidFill>
              </a:rPr>
              <a:t>Overall</a:t>
            </a:r>
            <a:r>
              <a:rPr lang="en-US" sz="2800" dirty="0" smtClean="0"/>
              <a:t> </a:t>
            </a:r>
            <a:endParaRPr lang="en-US" sz="2800" dirty="0"/>
          </a:p>
        </p:txBody>
      </p:sp>
      <p:pic>
        <p:nvPicPr>
          <p:cNvPr id="10" name="Picture 9" descr="TP_tmp.emf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 bwMode="auto">
          <a:xfrm>
            <a:off x="2743200" y="2209800"/>
            <a:ext cx="3015121" cy="489070"/>
          </a:xfrm>
          <a:prstGeom prst="rect">
            <a:avLst/>
          </a:prstGeom>
          <a:noFill/>
          <a:ln/>
          <a:effectLst/>
        </p:spPr>
      </p:pic>
      <p:pic>
        <p:nvPicPr>
          <p:cNvPr id="13" name="Picture 12" descr="TP_tmp.emf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 bwMode="auto">
          <a:xfrm>
            <a:off x="1019176" y="4981576"/>
            <a:ext cx="6214236" cy="490661"/>
          </a:xfrm>
          <a:prstGeom prst="rect">
            <a:avLst/>
          </a:prstGeom>
          <a:noFill/>
          <a:ln/>
          <a:effectLst/>
        </p:spPr>
      </p:pic>
      <p:pic>
        <p:nvPicPr>
          <p:cNvPr id="9" name="Picture 8" descr="TP_tmp.emf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 bwMode="auto">
          <a:xfrm>
            <a:off x="2189924" y="6091240"/>
            <a:ext cx="3820304" cy="568047"/>
          </a:xfrm>
          <a:prstGeom prst="rect">
            <a:avLst/>
          </a:prstGeom>
          <a:noFill/>
          <a:ln/>
          <a:effectLst/>
        </p:spPr>
      </p:pic>
      <p:sp>
        <p:nvSpPr>
          <p:cNvPr id="12" name="Line Callout 2 11"/>
          <p:cNvSpPr/>
          <p:nvPr/>
        </p:nvSpPr>
        <p:spPr>
          <a:xfrm>
            <a:off x="6781800" y="5638800"/>
            <a:ext cx="1905000" cy="990600"/>
          </a:xfrm>
          <a:prstGeom prst="borderCallout2">
            <a:avLst>
              <a:gd name="adj1" fmla="val 46527"/>
              <a:gd name="adj2" fmla="val -1666"/>
              <a:gd name="adj3" fmla="val 7916"/>
              <a:gd name="adj4" fmla="val -59600"/>
              <a:gd name="adj5" fmla="val 40151"/>
              <a:gd name="adj6" fmla="val -103185"/>
            </a:avLst>
          </a:prstGeom>
          <a:noFill/>
          <a:ln>
            <a:solidFill>
              <a:srgbClr val="880E0E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880E0E"/>
                </a:solidFill>
              </a:rPr>
              <a:t>depends on </a:t>
            </a:r>
            <a:r>
              <a:rPr lang="en-US" sz="2400" dirty="0" err="1" smtClean="0">
                <a:solidFill>
                  <a:srgbClr val="880E0E"/>
                </a:solidFill>
              </a:rPr>
              <a:t>dissim</a:t>
            </a:r>
            <a:r>
              <a:rPr lang="en-US" sz="2400" dirty="0" smtClean="0">
                <a:solidFill>
                  <a:srgbClr val="880E0E"/>
                </a:solidFill>
              </a:rPr>
              <a:t>, </a:t>
            </a:r>
            <a:r>
              <a:rPr lang="en-US" sz="2400" dirty="0" err="1" smtClean="0">
                <a:solidFill>
                  <a:srgbClr val="880E0E"/>
                </a:solidFill>
              </a:rPr>
              <a:t>sim</a:t>
            </a:r>
            <a:endParaRPr lang="en-US" sz="2400" dirty="0">
              <a:solidFill>
                <a:srgbClr val="880E0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0" y="3581400"/>
            <a:ext cx="4419600" cy="3145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Directed graphs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Spam vs. good webpage classification (</a:t>
            </a:r>
            <a:r>
              <a:rPr lang="en-US" sz="2800" dirty="0" err="1" smtClean="0"/>
              <a:t>Zhou,Burges,Tao</a:t>
            </a:r>
            <a:r>
              <a:rPr lang="en-US" sz="2800" dirty="0" smtClean="0"/>
              <a:t>. AIRW 2007)</a:t>
            </a:r>
          </a:p>
          <a:p>
            <a:pPr>
              <a:spcBef>
                <a:spcPts val="2000"/>
              </a:spcBef>
            </a:pPr>
            <a:r>
              <a:rPr lang="en-US" sz="2800" dirty="0" smtClean="0">
                <a:solidFill>
                  <a:srgbClr val="000082"/>
                </a:solidFill>
              </a:rPr>
              <a:t>Hyperlinks as graph edges, a few </a:t>
            </a:r>
            <a:r>
              <a:rPr lang="en-US" sz="2800" dirty="0" err="1" smtClean="0">
                <a:solidFill>
                  <a:srgbClr val="000082"/>
                </a:solidFill>
              </a:rPr>
              <a:t>webpages</a:t>
            </a:r>
            <a:r>
              <a:rPr lang="en-US" sz="2800" dirty="0" smtClean="0">
                <a:solidFill>
                  <a:srgbClr val="000082"/>
                </a:solidFill>
              </a:rPr>
              <a:t> manually labeled</a:t>
            </a:r>
            <a:endParaRPr lang="en-US" sz="2800" dirty="0">
              <a:solidFill>
                <a:srgbClr val="00008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Directed graphs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Directed hyperlink edges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Can define an analogous “directed graph Laplacian” + manifold regularization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3505200" y="2514600"/>
            <a:ext cx="1143000" cy="1066800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ysClr val="windowText" lastClr="000000"/>
                </a:solidFill>
              </a:rPr>
              <a:t>spam</a:t>
            </a:r>
            <a:endParaRPr lang="en-US" sz="2000" dirty="0">
              <a:solidFill>
                <a:sysClr val="windowText" lastClr="00000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1295400" y="2514600"/>
            <a:ext cx="1143000" cy="1066800"/>
          </a:xfrm>
          <a:prstGeom prst="ellipse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ysClr val="windowText" lastClr="000000"/>
                </a:solidFill>
              </a:rPr>
              <a:t>X</a:t>
            </a:r>
            <a:endParaRPr lang="en-US" sz="2000" dirty="0">
              <a:solidFill>
                <a:sysClr val="windowText" lastClr="000000"/>
              </a:solidFill>
            </a:endParaRPr>
          </a:p>
        </p:txBody>
      </p:sp>
      <p:cxnSp>
        <p:nvCxnSpPr>
          <p:cNvPr id="8" name="Straight Arrow Connector 7"/>
          <p:cNvCxnSpPr>
            <a:stCxn id="6" idx="6"/>
            <a:endCxn id="5" idx="2"/>
          </p:cNvCxnSpPr>
          <p:nvPr/>
        </p:nvCxnSpPr>
        <p:spPr>
          <a:xfrm>
            <a:off x="2438400" y="3048000"/>
            <a:ext cx="100584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3505200" y="3733800"/>
            <a:ext cx="1143000" cy="1066800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ysClr val="windowText" lastClr="000000"/>
                </a:solidFill>
              </a:rPr>
              <a:t>spam</a:t>
            </a:r>
            <a:endParaRPr lang="en-US" sz="2000" dirty="0">
              <a:solidFill>
                <a:sysClr val="windowText" lastClr="000000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1295400" y="3733800"/>
            <a:ext cx="1143000" cy="1066800"/>
          </a:xfrm>
          <a:prstGeom prst="ellipse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ysClr val="windowText" lastClr="000000"/>
                </a:solidFill>
              </a:rPr>
              <a:t>X</a:t>
            </a:r>
            <a:endParaRPr lang="en-US" sz="2000" dirty="0">
              <a:solidFill>
                <a:sysClr val="windowText" lastClr="000000"/>
              </a:solidFill>
            </a:endParaRPr>
          </a:p>
        </p:txBody>
      </p:sp>
      <p:cxnSp>
        <p:nvCxnSpPr>
          <p:cNvPr id="11" name="Straight Arrow Connector 10"/>
          <p:cNvCxnSpPr>
            <a:stCxn id="10" idx="6"/>
            <a:endCxn id="9" idx="2"/>
          </p:cNvCxnSpPr>
          <p:nvPr/>
        </p:nvCxnSpPr>
        <p:spPr>
          <a:xfrm>
            <a:off x="2438400" y="4267200"/>
            <a:ext cx="1005840" cy="1588"/>
          </a:xfrm>
          <a:prstGeom prst="straightConnector1">
            <a:avLst/>
          </a:prstGeom>
          <a:ln>
            <a:headEnd type="arrow"/>
            <a:tailEnd type="non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4931043" y="2743200"/>
            <a:ext cx="32223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X more likely spam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953000" y="3962400"/>
            <a:ext cx="26035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X may be good</a:t>
            </a:r>
            <a:endParaRPr lang="en-US" sz="2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4525963"/>
          </a:xfrm>
        </p:spPr>
        <p:txBody>
          <a:bodyPr/>
          <a:lstStyle/>
          <a:p>
            <a:pPr>
              <a:spcBef>
                <a:spcPts val="4500"/>
              </a:spcBef>
            </a:pPr>
            <a:r>
              <a:rPr lang="en-US" b="1" dirty="0" smtClean="0"/>
              <a:t>Advantages of graph-based methods:</a:t>
            </a:r>
          </a:p>
          <a:p>
            <a:pPr lvl="1">
              <a:spcBef>
                <a:spcPts val="1000"/>
              </a:spcBef>
            </a:pPr>
            <a:r>
              <a:rPr lang="en-US" b="1" dirty="0" smtClean="0">
                <a:solidFill>
                  <a:srgbClr val="000082"/>
                </a:solidFill>
              </a:rPr>
              <a:t>Clear intuition, elegant math </a:t>
            </a:r>
          </a:p>
          <a:p>
            <a:pPr lvl="1">
              <a:spcBef>
                <a:spcPts val="1000"/>
              </a:spcBef>
            </a:pPr>
            <a:r>
              <a:rPr lang="en-US" b="1" dirty="0" smtClean="0">
                <a:solidFill>
                  <a:srgbClr val="880E0E"/>
                </a:solidFill>
              </a:rPr>
              <a:t>Performs well if the graph fits the task</a:t>
            </a:r>
          </a:p>
          <a:p>
            <a:pPr>
              <a:spcBef>
                <a:spcPts val="4500"/>
              </a:spcBef>
            </a:pPr>
            <a:r>
              <a:rPr lang="en-US" b="1" dirty="0" smtClean="0"/>
              <a:t>Disadvantages:</a:t>
            </a:r>
          </a:p>
          <a:p>
            <a:pPr lvl="1">
              <a:spcBef>
                <a:spcPts val="1000"/>
              </a:spcBef>
            </a:pPr>
            <a:r>
              <a:rPr lang="en-US" b="1" dirty="0" smtClean="0">
                <a:solidFill>
                  <a:srgbClr val="000082"/>
                </a:solidFill>
              </a:rPr>
              <a:t>Performs poorly if the graph is bad: sensitive to graph structure and edge weights</a:t>
            </a:r>
          </a:p>
          <a:p>
            <a:pPr lvl="1">
              <a:spcBef>
                <a:spcPts val="1000"/>
              </a:spcBef>
            </a:pPr>
            <a:r>
              <a:rPr lang="en-US" b="1" dirty="0" smtClean="0">
                <a:solidFill>
                  <a:srgbClr val="880E0E"/>
                </a:solidFill>
              </a:rPr>
              <a:t>Usually we do not know which will happen!</a:t>
            </a:r>
            <a:endParaRPr lang="en-US" b="1" dirty="0">
              <a:solidFill>
                <a:srgbClr val="880E0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Structural learning</a:t>
            </a:r>
            <a:r>
              <a:rPr lang="en-US" smtClean="0"/>
              <a:t>: 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25963"/>
          </a:xfrm>
        </p:spPr>
        <p:txBody>
          <a:bodyPr/>
          <a:lstStyle/>
          <a:p>
            <a:pPr>
              <a:spcBef>
                <a:spcPts val="4500"/>
              </a:spcBef>
            </a:pPr>
            <a:r>
              <a:rPr lang="en-US" dirty="0" smtClean="0"/>
              <a:t>The structural learning algorithm</a:t>
            </a:r>
          </a:p>
          <a:p>
            <a:pPr>
              <a:spcBef>
                <a:spcPts val="4500"/>
              </a:spcBef>
            </a:pPr>
            <a:r>
              <a:rPr lang="en-US" dirty="0" smtClean="0">
                <a:solidFill>
                  <a:srgbClr val="000082"/>
                </a:solidFill>
              </a:rPr>
              <a:t>Application to named entity recognition</a:t>
            </a:r>
          </a:p>
          <a:p>
            <a:pPr>
              <a:spcBef>
                <a:spcPts val="4500"/>
              </a:spcBef>
            </a:pPr>
            <a:r>
              <a:rPr lang="en-US" dirty="0" smtClean="0"/>
              <a:t>Domain adaptation with structural correspondence learning </a:t>
            </a:r>
          </a:p>
          <a:p>
            <a:pPr>
              <a:spcBef>
                <a:spcPts val="4500"/>
              </a:spcBef>
            </a:pPr>
            <a:r>
              <a:rPr lang="en-US" dirty="0" smtClean="0">
                <a:solidFill>
                  <a:srgbClr val="880E0E"/>
                </a:solidFill>
              </a:rPr>
              <a:t>Relationship between structural and two-view learning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82074" y="5645339"/>
            <a:ext cx="8305800" cy="96591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81000" y="3054539"/>
            <a:ext cx="8305800" cy="2133600"/>
          </a:xfrm>
          <a:prstGeom prst="roundRect">
            <a:avLst/>
          </a:prstGeom>
          <a:solidFill>
            <a:srgbClr val="CD7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394953" y="1624883"/>
            <a:ext cx="8305800" cy="108494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Structural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25963"/>
          </a:xfrm>
        </p:spPr>
        <p:txBody>
          <a:bodyPr/>
          <a:lstStyle/>
          <a:p>
            <a:r>
              <a:rPr lang="en-US" sz="2800" b="1" dirty="0" smtClean="0"/>
              <a:t>Ando and Zhang (2005)</a:t>
            </a:r>
            <a:r>
              <a:rPr lang="en-US" sz="2800" dirty="0" smtClean="0"/>
              <a:t>.  Use unlabeled data to constrain structure of hypothesis space</a:t>
            </a:r>
          </a:p>
          <a:p>
            <a:endParaRPr lang="en-US" sz="2800" dirty="0" smtClean="0"/>
          </a:p>
          <a:p>
            <a:r>
              <a:rPr lang="en-US" sz="2800" dirty="0" smtClean="0"/>
              <a:t>Given a </a:t>
            </a:r>
            <a:r>
              <a:rPr lang="en-US" sz="2800" b="1" dirty="0" smtClean="0"/>
              <a:t>target problem</a:t>
            </a:r>
            <a:r>
              <a:rPr lang="en-US" sz="2800" dirty="0" smtClean="0"/>
              <a:t> (entity classification)</a:t>
            </a:r>
          </a:p>
          <a:p>
            <a:pPr>
              <a:spcBef>
                <a:spcPts val="1500"/>
              </a:spcBef>
            </a:pPr>
            <a:r>
              <a:rPr lang="en-US" sz="2800" dirty="0" smtClean="0"/>
              <a:t>Design </a:t>
            </a:r>
            <a:r>
              <a:rPr lang="en-US" sz="2800" b="1" dirty="0" smtClean="0"/>
              <a:t>auxiliary problems</a:t>
            </a:r>
            <a:r>
              <a:rPr lang="en-US" sz="2800" dirty="0" smtClean="0"/>
              <a:t> </a:t>
            </a:r>
          </a:p>
          <a:p>
            <a:pPr lvl="1"/>
            <a:r>
              <a:rPr lang="en-US" sz="2400" dirty="0" smtClean="0"/>
              <a:t>Look like target problem</a:t>
            </a:r>
          </a:p>
          <a:p>
            <a:pPr lvl="1"/>
            <a:r>
              <a:rPr lang="en-US" sz="2400" dirty="0" smtClean="0"/>
              <a:t>Can be trained using unlabeled data</a:t>
            </a:r>
          </a:p>
          <a:p>
            <a:endParaRPr lang="en-US" sz="2800" dirty="0" smtClean="0"/>
          </a:p>
          <a:p>
            <a:r>
              <a:rPr lang="en-US" sz="2800" dirty="0" smtClean="0"/>
              <a:t>Regularize target problem hypothesis to be close to auxiliary problem hypothesis space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 of this tutorial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marL="514350" indent="-514350">
              <a:spcBef>
                <a:spcPts val="4000"/>
              </a:spcBef>
              <a:buFont typeface="+mj-lt"/>
              <a:buAutoNum type="arabicParenR"/>
            </a:pPr>
            <a:r>
              <a:rPr lang="en-US" sz="2800" b="1" dirty="0" smtClean="0"/>
              <a:t>Cover the most common classes of semi-supervised learning algorithms</a:t>
            </a:r>
          </a:p>
          <a:p>
            <a:pPr marL="514350" indent="-514350">
              <a:spcBef>
                <a:spcPts val="4000"/>
              </a:spcBef>
              <a:buFont typeface="+mj-lt"/>
              <a:buAutoNum type="arabicParenR"/>
            </a:pPr>
            <a:r>
              <a:rPr lang="en-US" sz="2800" b="1" dirty="0" smtClean="0">
                <a:solidFill>
                  <a:srgbClr val="000082"/>
                </a:solidFill>
              </a:rPr>
              <a:t>For each major class, give examples of where it has been used for NLP</a:t>
            </a:r>
          </a:p>
          <a:p>
            <a:pPr marL="514350" indent="-514350">
              <a:spcBef>
                <a:spcPts val="4000"/>
              </a:spcBef>
              <a:buFont typeface="+mj-lt"/>
              <a:buAutoNum type="arabicParenR"/>
            </a:pPr>
            <a:r>
              <a:rPr lang="en-US" sz="2800" b="1" dirty="0" smtClean="0">
                <a:solidFill>
                  <a:srgbClr val="880E0E"/>
                </a:solidFill>
              </a:rPr>
              <a:t>Give you the ability to know which type of algorithm is right for your problem</a:t>
            </a:r>
          </a:p>
          <a:p>
            <a:pPr marL="514350" indent="-514350">
              <a:spcBef>
                <a:spcPts val="4000"/>
              </a:spcBef>
              <a:buFont typeface="+mj-lt"/>
              <a:buAutoNum type="arabicParenR"/>
            </a:pPr>
            <a:r>
              <a:rPr lang="en-US" sz="2800" b="1" dirty="0" smtClean="0"/>
              <a:t>Suggest advice for avoiding pitfalls in semi-supervised learning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auxiliary problems?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1"/>
            <a:ext cx="8229600" cy="1752599"/>
          </a:xfrm>
        </p:spPr>
        <p:txBody>
          <a:bodyPr/>
          <a:lstStyle/>
          <a:p>
            <a:pPr>
              <a:spcBef>
                <a:spcPts val="1000"/>
              </a:spcBef>
              <a:buNone/>
            </a:pPr>
            <a:r>
              <a:rPr lang="en-US" sz="2800" b="1" u="sng" dirty="0" smtClean="0"/>
              <a:t>2 criteria for auxiliary problems</a:t>
            </a:r>
          </a:p>
          <a:p>
            <a:pPr marL="457200" indent="-457200">
              <a:spcBef>
                <a:spcPts val="1000"/>
              </a:spcBef>
              <a:buFont typeface="+mj-lt"/>
              <a:buAutoNum type="arabicParenR"/>
            </a:pPr>
            <a:r>
              <a:rPr lang="en-US" sz="2400" dirty="0" smtClean="0">
                <a:solidFill>
                  <a:srgbClr val="000082"/>
                </a:solidFill>
              </a:rPr>
              <a:t>Look like target problem</a:t>
            </a:r>
          </a:p>
          <a:p>
            <a:pPr marL="457200" indent="-457200">
              <a:spcBef>
                <a:spcPts val="1000"/>
              </a:spcBef>
              <a:buFont typeface="+mj-lt"/>
              <a:buAutoNum type="arabicParenR"/>
            </a:pPr>
            <a:r>
              <a:rPr lang="en-US" sz="2400" dirty="0" smtClean="0">
                <a:solidFill>
                  <a:srgbClr val="880E0E"/>
                </a:solidFill>
              </a:rPr>
              <a:t>Can be trained from unlabeled data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81000" y="3505200"/>
            <a:ext cx="8534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/>
              <a:t>Named entity classification</a:t>
            </a:r>
            <a:r>
              <a:rPr lang="en-US" sz="2800" dirty="0" smtClean="0"/>
              <a:t>: Predict presence or absence of left / middle / right words</a:t>
            </a:r>
          </a:p>
          <a:p>
            <a:endParaRPr lang="en-US" sz="2800" u="sng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457200" y="4648200"/>
            <a:ext cx="2895600" cy="13285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en-US" sz="2400" b="1" dirty="0" smtClean="0">
                <a:solidFill>
                  <a:srgbClr val="008000"/>
                </a:solidFill>
              </a:rPr>
              <a:t>Left</a:t>
            </a:r>
          </a:p>
          <a:p>
            <a:pPr fontAlgn="t">
              <a:spcBef>
                <a:spcPts val="1000"/>
              </a:spcBef>
            </a:pPr>
            <a:r>
              <a:rPr lang="en-US" sz="2400" dirty="0" smtClean="0">
                <a:solidFill>
                  <a:srgbClr val="008000"/>
                </a:solidFill>
              </a:rPr>
              <a:t>Mr.</a:t>
            </a:r>
          </a:p>
          <a:p>
            <a:pPr fontAlgn="t"/>
            <a:r>
              <a:rPr lang="en-US" sz="2400" dirty="0" smtClean="0">
                <a:solidFill>
                  <a:srgbClr val="008000"/>
                </a:solidFill>
              </a:rPr>
              <a:t>President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66800" y="4648200"/>
            <a:ext cx="3657600" cy="1697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en-US" sz="2400" b="1" dirty="0" smtClean="0">
                <a:solidFill>
                  <a:srgbClr val="000082"/>
                </a:solidFill>
              </a:rPr>
              <a:t>Middle</a:t>
            </a:r>
            <a:endParaRPr lang="en-US" sz="2400" dirty="0" smtClean="0">
              <a:solidFill>
                <a:srgbClr val="000082"/>
              </a:solidFill>
            </a:endParaRPr>
          </a:p>
          <a:p>
            <a:pPr algn="ctr" fontAlgn="t">
              <a:spcBef>
                <a:spcPts val="1000"/>
              </a:spcBef>
            </a:pPr>
            <a:r>
              <a:rPr lang="en-US" sz="2400" dirty="0" smtClean="0">
                <a:solidFill>
                  <a:srgbClr val="000082"/>
                </a:solidFill>
              </a:rPr>
              <a:t>Thursday</a:t>
            </a:r>
          </a:p>
          <a:p>
            <a:pPr algn="ctr" fontAlgn="t"/>
            <a:r>
              <a:rPr lang="en-US" sz="2400" dirty="0" smtClean="0">
                <a:solidFill>
                  <a:srgbClr val="000082"/>
                </a:solidFill>
              </a:rPr>
              <a:t>John</a:t>
            </a:r>
          </a:p>
          <a:p>
            <a:pPr algn="ctr" fontAlgn="t"/>
            <a:r>
              <a:rPr lang="en-US" sz="2400" dirty="0" smtClean="0">
                <a:solidFill>
                  <a:srgbClr val="000082"/>
                </a:solidFill>
              </a:rPr>
              <a:t>York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62400" y="4648200"/>
            <a:ext cx="2895600" cy="1697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en-US" sz="2400" b="1" dirty="0" smtClean="0">
                <a:solidFill>
                  <a:srgbClr val="FF0000"/>
                </a:solidFill>
              </a:rPr>
              <a:t>Right</a:t>
            </a:r>
          </a:p>
          <a:p>
            <a:pPr algn="ctr" fontAlgn="auto">
              <a:spcBef>
                <a:spcPts val="1000"/>
              </a:spcBef>
            </a:pPr>
            <a:r>
              <a:rPr lang="en-US" sz="2400" dirty="0" smtClean="0">
                <a:solidFill>
                  <a:srgbClr val="FF0000"/>
                </a:solidFill>
              </a:rPr>
              <a:t>Corp.</a:t>
            </a:r>
          </a:p>
          <a:p>
            <a:pPr algn="ctr" fontAlgn="auto"/>
            <a:r>
              <a:rPr lang="en-US" sz="2400" dirty="0" smtClean="0">
                <a:solidFill>
                  <a:srgbClr val="FF0000"/>
                </a:solidFill>
              </a:rPr>
              <a:t>Inc.</a:t>
            </a:r>
          </a:p>
          <a:p>
            <a:pPr algn="ctr" fontAlgn="auto"/>
            <a:r>
              <a:rPr lang="en-US" sz="2400" dirty="0" smtClean="0">
                <a:solidFill>
                  <a:srgbClr val="FF0000"/>
                </a:solidFill>
              </a:rPr>
              <a:t>said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457200" y="5105400"/>
            <a:ext cx="5715000" cy="1588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9" name="Rectangle 3"/>
          <p:cNvSpPr>
            <a:spLocks noChangeArrowheads="1"/>
          </p:cNvSpPr>
          <p:nvPr/>
        </p:nvSpPr>
        <p:spPr bwMode="auto">
          <a:xfrm>
            <a:off x="379956" y="1849258"/>
            <a:ext cx="4114800" cy="408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  <a:spcBef>
                <a:spcPct val="100000"/>
              </a:spcBef>
            </a:pPr>
            <a:r>
              <a:rPr lang="en-US" b="1" dirty="0">
                <a:latin typeface="Times New Roman" pitchFamily="18" charset="0"/>
              </a:rPr>
              <a:t>Running with Scissors: A Memoir</a:t>
            </a:r>
          </a:p>
          <a:p>
            <a:pPr eaLnBrk="0" hangingPunct="0">
              <a:lnSpc>
                <a:spcPct val="150000"/>
              </a:lnSpc>
            </a:pPr>
            <a:r>
              <a:rPr lang="en-US" b="1" dirty="0">
                <a:latin typeface="Times New Roman" pitchFamily="18" charset="0"/>
              </a:rPr>
              <a:t>Title: </a:t>
            </a:r>
            <a:r>
              <a:rPr lang="en-US" dirty="0">
                <a:latin typeface="Times New Roman" pitchFamily="18" charset="0"/>
              </a:rPr>
              <a:t>Horrible book, horrible.</a:t>
            </a:r>
          </a:p>
          <a:p>
            <a:pPr eaLnBrk="0" hangingPunct="0">
              <a:lnSpc>
                <a:spcPct val="150000"/>
              </a:lnSpc>
              <a:spcBef>
                <a:spcPct val="100000"/>
              </a:spcBef>
            </a:pPr>
            <a:r>
              <a:rPr lang="en-US" dirty="0">
                <a:latin typeface="Times New Roman" pitchFamily="18" charset="0"/>
              </a:rPr>
              <a:t>This book was horrible.  I read half of it, suffering from a headache the entire time, and eventually i lit it on fire.  One less copy in the world...don't waste your money.  I wish i had the time spent reading this book back so i could use it for better purposes.  This book wasted my life</a:t>
            </a:r>
          </a:p>
        </p:txBody>
      </p:sp>
      <p:sp>
        <p:nvSpPr>
          <p:cNvPr id="260108" name="Rectangle 12"/>
          <p:cNvSpPr>
            <a:spLocks noChangeArrowheads="1"/>
          </p:cNvSpPr>
          <p:nvPr/>
        </p:nvSpPr>
        <p:spPr bwMode="auto">
          <a:xfrm>
            <a:off x="304800" y="1892121"/>
            <a:ext cx="4191000" cy="4191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0115" name="Rectangle 19"/>
          <p:cNvSpPr>
            <a:spLocks noChangeArrowheads="1"/>
          </p:cNvSpPr>
          <p:nvPr/>
        </p:nvSpPr>
        <p:spPr bwMode="auto">
          <a:xfrm>
            <a:off x="381000" y="1849258"/>
            <a:ext cx="4114800" cy="408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  <a:spcBef>
                <a:spcPct val="100000"/>
              </a:spcBef>
            </a:pPr>
            <a:r>
              <a:rPr lang="en-US" b="1" dirty="0">
                <a:latin typeface="Times New Roman" pitchFamily="18" charset="0"/>
              </a:rPr>
              <a:t>Running with Scissors: A Memoir</a:t>
            </a:r>
          </a:p>
          <a:p>
            <a:pPr eaLnBrk="0" hangingPunct="0">
              <a:lnSpc>
                <a:spcPct val="150000"/>
              </a:lnSpc>
            </a:pPr>
            <a:r>
              <a:rPr lang="en-US" b="1" dirty="0">
                <a:latin typeface="Times New Roman" pitchFamily="18" charset="0"/>
              </a:rPr>
              <a:t>Title: Horrible book, 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</a:rPr>
              <a:t>horrible</a:t>
            </a:r>
            <a:r>
              <a:rPr lang="en-US" b="1" dirty="0">
                <a:latin typeface="Times New Roman" pitchFamily="18" charset="0"/>
              </a:rPr>
              <a:t>.</a:t>
            </a:r>
          </a:p>
          <a:p>
            <a:pPr eaLnBrk="0" hangingPunct="0">
              <a:lnSpc>
                <a:spcPct val="150000"/>
              </a:lnSpc>
              <a:spcBef>
                <a:spcPct val="100000"/>
              </a:spcBef>
            </a:pPr>
            <a:r>
              <a:rPr lang="en-US" dirty="0">
                <a:latin typeface="Times New Roman" pitchFamily="18" charset="0"/>
              </a:rPr>
              <a:t>This book was horrible.  I read half of it, 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</a:rPr>
              <a:t>suffering</a:t>
            </a:r>
            <a:r>
              <a:rPr lang="en-US" dirty="0">
                <a:latin typeface="Times New Roman" pitchFamily="18" charset="0"/>
              </a:rPr>
              <a:t> from a headache the entire time, and eventually i lit it on fire.  One less copy in the world...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</a:rPr>
              <a:t>don't waste </a:t>
            </a:r>
            <a:r>
              <a:rPr lang="en-US" dirty="0">
                <a:latin typeface="Times New Roman" pitchFamily="18" charset="0"/>
              </a:rPr>
              <a:t>your money.  I wish i had the time spent reading this book back so i could use it for better purposes.  This book wasted my life</a:t>
            </a: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42079" y="2501721"/>
            <a:ext cx="1295400" cy="99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86600" y="2425521"/>
            <a:ext cx="1600200" cy="106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4965879" y="3543837"/>
            <a:ext cx="1352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buFont typeface="Times" pitchFamily="18" charset="0"/>
              <a:buNone/>
            </a:pPr>
            <a:r>
              <a:rPr lang="en-US" sz="2400" b="1" dirty="0"/>
              <a:t>Positive</a:t>
            </a:r>
          </a:p>
        </p:txBody>
      </p: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7231063" y="3565346"/>
            <a:ext cx="14557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buFont typeface="Times" pitchFamily="18" charset="0"/>
              <a:buNone/>
            </a:pPr>
            <a:r>
              <a:rPr lang="en-US" sz="2400" b="1"/>
              <a:t>Negative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0" y="1752600"/>
            <a:ext cx="32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/>
              <a:t>Labels</a:t>
            </a:r>
            <a:endParaRPr lang="en-US" sz="2800" b="1" u="sng" dirty="0"/>
          </a:p>
        </p:txBody>
      </p:sp>
      <p:sp>
        <p:nvSpPr>
          <p:cNvPr id="22" name="TextBox 21"/>
          <p:cNvSpPr txBox="1"/>
          <p:nvPr/>
        </p:nvSpPr>
        <p:spPr>
          <a:xfrm>
            <a:off x="4724400" y="4559121"/>
            <a:ext cx="4191000" cy="1390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00"/>
              </a:spcBef>
            </a:pPr>
            <a:r>
              <a:rPr lang="en-US" sz="2800" b="1" u="sng" dirty="0" smtClean="0">
                <a:solidFill>
                  <a:srgbClr val="880E0E"/>
                </a:solidFill>
              </a:rPr>
              <a:t>Auxiliary Problems</a:t>
            </a:r>
          </a:p>
          <a:p>
            <a:pPr>
              <a:spcBef>
                <a:spcPts val="1000"/>
              </a:spcBef>
            </a:pPr>
            <a:r>
              <a:rPr lang="en-US" sz="2400" dirty="0" smtClean="0"/>
              <a:t>Presence or absence of frequent words and bigrams</a:t>
            </a:r>
            <a:endParaRPr lang="en-US" sz="2400" dirty="0"/>
          </a:p>
        </p:txBody>
      </p:sp>
      <p:sp>
        <p:nvSpPr>
          <p:cNvPr id="25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800" cy="1143000"/>
          </a:xfrm>
        </p:spPr>
        <p:txBody>
          <a:bodyPr/>
          <a:lstStyle/>
          <a:p>
            <a:r>
              <a:rPr lang="en-US" sz="3200" dirty="0" smtClean="0"/>
              <a:t>Auxiliary problems for sentiment classification</a:t>
            </a:r>
            <a:endParaRPr lang="en-US" sz="3200" dirty="0"/>
          </a:p>
        </p:txBody>
      </p:sp>
      <p:sp>
        <p:nvSpPr>
          <p:cNvPr id="26" name="Rectangle 25"/>
          <p:cNvSpPr/>
          <p:nvPr/>
        </p:nvSpPr>
        <p:spPr>
          <a:xfrm>
            <a:off x="4419600" y="5989756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lnSpc>
                <a:spcPct val="120000"/>
              </a:lnSpc>
              <a:spcBef>
                <a:spcPts val="1000"/>
              </a:spcBef>
            </a:pPr>
            <a:r>
              <a:rPr lang="en-US" sz="2000" b="1" dirty="0" err="1" smtClean="0">
                <a:solidFill>
                  <a:srgbClr val="0000FF"/>
                </a:solidFill>
              </a:rPr>
              <a:t>don’t_waste</a:t>
            </a:r>
            <a:r>
              <a:rPr lang="en-US" sz="2000" b="1" dirty="0" smtClean="0">
                <a:solidFill>
                  <a:srgbClr val="0000FF"/>
                </a:solidFill>
              </a:rPr>
              <a:t>,  horrible,  suffering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0099" grpId="0"/>
      <p:bldP spid="260099" grpId="1"/>
      <p:bldP spid="260108" grpId="0" animBg="1"/>
      <p:bldP spid="260115" grpId="0"/>
      <p:bldP spid="15" grpId="0"/>
      <p:bldP spid="16" grpId="0"/>
      <p:bldP spid="17" grpId="0"/>
      <p:bldP spid="22" grpId="0"/>
      <p:bldP spid="26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Auxiliary problem hypothesis space</a:t>
            </a:r>
            <a:endParaRPr lang="en-US" dirty="0"/>
          </a:p>
        </p:txBody>
      </p:sp>
      <p:grpSp>
        <p:nvGrpSpPr>
          <p:cNvPr id="3" name="Group 55"/>
          <p:cNvGrpSpPr/>
          <p:nvPr/>
        </p:nvGrpSpPr>
        <p:grpSpPr>
          <a:xfrm>
            <a:off x="5410200" y="4343400"/>
            <a:ext cx="2449000" cy="2344058"/>
            <a:chOff x="5867400" y="4800600"/>
            <a:chExt cx="1991800" cy="1886858"/>
          </a:xfrm>
        </p:grpSpPr>
        <p:cxnSp>
          <p:nvCxnSpPr>
            <p:cNvPr id="7" name="Straight Connector 6"/>
            <p:cNvCxnSpPr/>
            <p:nvPr/>
          </p:nvCxnSpPr>
          <p:spPr>
            <a:xfrm rot="5400000">
              <a:off x="6462486" y="6215744"/>
              <a:ext cx="943429" cy="0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5867400" y="5753103"/>
              <a:ext cx="1991800" cy="206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V="1">
              <a:off x="6077063" y="5258206"/>
              <a:ext cx="1572474" cy="108877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rapezoid 34"/>
            <p:cNvSpPr/>
            <p:nvPr/>
          </p:nvSpPr>
          <p:spPr>
            <a:xfrm rot="19053515">
              <a:off x="6329705" y="5080265"/>
              <a:ext cx="1132789" cy="1240446"/>
            </a:xfrm>
            <a:prstGeom prst="trapezoid">
              <a:avLst>
                <a:gd name="adj" fmla="val 16676"/>
              </a:avLst>
            </a:prstGeom>
            <a:solidFill>
              <a:schemeClr val="accent1">
                <a:alpha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" name="Straight Connector 40"/>
            <p:cNvCxnSpPr/>
            <p:nvPr/>
          </p:nvCxnSpPr>
          <p:spPr>
            <a:xfrm rot="5400000">
              <a:off x="6462486" y="5272315"/>
              <a:ext cx="943429" cy="0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3" name="Line 13"/>
          <p:cNvSpPr>
            <a:spLocks noChangeShapeType="1"/>
          </p:cNvSpPr>
          <p:nvPr/>
        </p:nvSpPr>
        <p:spPr bwMode="auto">
          <a:xfrm>
            <a:off x="8001000" y="2743200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5" name="Line 41"/>
          <p:cNvSpPr>
            <a:spLocks noChangeShapeType="1"/>
          </p:cNvSpPr>
          <p:nvPr/>
        </p:nvSpPr>
        <p:spPr bwMode="auto">
          <a:xfrm>
            <a:off x="8001000" y="1738313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38" name="Picture 37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/>
          <a:stretch>
            <a:fillRect/>
          </a:stretch>
        </p:blipFill>
        <p:spPr bwMode="auto">
          <a:xfrm>
            <a:off x="4906395" y="1600200"/>
            <a:ext cx="3522206" cy="1806397"/>
          </a:xfrm>
          <a:prstGeom prst="rect">
            <a:avLst/>
          </a:prstGeom>
          <a:noFill/>
          <a:ln/>
          <a:effectLst/>
        </p:spPr>
      </p:pic>
      <p:sp>
        <p:nvSpPr>
          <p:cNvPr id="46" name="Line 42"/>
          <p:cNvSpPr>
            <a:spLocks noChangeShapeType="1"/>
          </p:cNvSpPr>
          <p:nvPr/>
        </p:nvSpPr>
        <p:spPr bwMode="auto">
          <a:xfrm>
            <a:off x="6643688" y="2743200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" name="Line 43"/>
          <p:cNvSpPr>
            <a:spLocks noChangeShapeType="1"/>
          </p:cNvSpPr>
          <p:nvPr/>
        </p:nvSpPr>
        <p:spPr bwMode="auto">
          <a:xfrm>
            <a:off x="6629400" y="1752600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" name="Line 44"/>
          <p:cNvSpPr>
            <a:spLocks noChangeShapeType="1"/>
          </p:cNvSpPr>
          <p:nvPr/>
        </p:nvSpPr>
        <p:spPr bwMode="auto">
          <a:xfrm>
            <a:off x="5257800" y="1752600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9" name="Line 45"/>
          <p:cNvSpPr>
            <a:spLocks noChangeShapeType="1"/>
          </p:cNvSpPr>
          <p:nvPr/>
        </p:nvSpPr>
        <p:spPr bwMode="auto">
          <a:xfrm>
            <a:off x="5257800" y="2681288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" name="TextBox 50"/>
          <p:cNvSpPr txBox="1"/>
          <p:nvPr/>
        </p:nvSpPr>
        <p:spPr>
          <a:xfrm>
            <a:off x="304800" y="1676400"/>
            <a:ext cx="4495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0082"/>
                </a:solidFill>
              </a:rPr>
              <a:t>Consider linear, binary auxiliary predictors: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228600" y="4558605"/>
            <a:ext cx="4495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880E0E"/>
                </a:solidFill>
              </a:rPr>
              <a:t>Given a new hypothesis weight vector     , how far is it from                ?</a:t>
            </a:r>
            <a:endParaRPr lang="en-US" sz="2800" dirty="0">
              <a:solidFill>
                <a:srgbClr val="880E0E"/>
              </a:solidFill>
            </a:endParaRPr>
          </a:p>
        </p:txBody>
      </p:sp>
      <p:sp>
        <p:nvSpPr>
          <p:cNvPr id="58" name="Oval 57"/>
          <p:cNvSpPr/>
          <p:nvPr/>
        </p:nvSpPr>
        <p:spPr>
          <a:xfrm>
            <a:off x="5486400" y="5257800"/>
            <a:ext cx="152400" cy="152400"/>
          </a:xfrm>
          <a:prstGeom prst="ellipse">
            <a:avLst/>
          </a:prstGeom>
          <a:solidFill>
            <a:srgbClr val="880E0E"/>
          </a:solidFill>
          <a:ln>
            <a:solidFill>
              <a:srgbClr val="880E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0" name="Straight Arrow Connector 59"/>
          <p:cNvCxnSpPr>
            <a:stCxn id="58" idx="6"/>
          </p:cNvCxnSpPr>
          <p:nvPr/>
        </p:nvCxnSpPr>
        <p:spPr>
          <a:xfrm>
            <a:off x="5638800" y="5334000"/>
            <a:ext cx="457200" cy="7620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/>
          <a:stretch>
            <a:fillRect/>
          </a:stretch>
        </p:blipFill>
        <p:spPr bwMode="auto">
          <a:xfrm>
            <a:off x="412979" y="2667000"/>
            <a:ext cx="2863621" cy="403109"/>
          </a:xfrm>
          <a:prstGeom prst="rect">
            <a:avLst/>
          </a:prstGeom>
          <a:noFill/>
          <a:ln/>
          <a:effectLst/>
        </p:spPr>
      </p:pic>
      <p:pic>
        <p:nvPicPr>
          <p:cNvPr id="72" name="Picture 71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 bwMode="auto">
          <a:xfrm>
            <a:off x="2561839" y="5196113"/>
            <a:ext cx="257793" cy="182879"/>
          </a:xfrm>
          <a:prstGeom prst="rect">
            <a:avLst/>
          </a:prstGeom>
          <a:noFill/>
          <a:ln/>
          <a:effectLst/>
        </p:spPr>
      </p:pic>
      <p:pic>
        <p:nvPicPr>
          <p:cNvPr id="71" name="Picture 70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 bwMode="auto">
          <a:xfrm>
            <a:off x="1412603" y="5486400"/>
            <a:ext cx="1432195" cy="403217"/>
          </a:xfrm>
          <a:prstGeom prst="rect">
            <a:avLst/>
          </a:prstGeom>
          <a:noFill/>
          <a:ln/>
          <a:effectLst/>
        </p:spPr>
      </p:pic>
      <p:pic>
        <p:nvPicPr>
          <p:cNvPr id="73" name="Picture 72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 bwMode="auto">
          <a:xfrm>
            <a:off x="5257800" y="5029200"/>
            <a:ext cx="257793" cy="182879"/>
          </a:xfrm>
          <a:prstGeom prst="rect">
            <a:avLst/>
          </a:prstGeom>
          <a:noFill/>
          <a:ln/>
          <a:effectLst/>
        </p:spPr>
      </p:pic>
      <p:pic>
        <p:nvPicPr>
          <p:cNvPr id="74" name="Picture 73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/>
          <a:stretch>
            <a:fillRect/>
          </a:stretch>
        </p:blipFill>
        <p:spPr bwMode="auto">
          <a:xfrm>
            <a:off x="6858000" y="5715000"/>
            <a:ext cx="1432195" cy="403217"/>
          </a:xfrm>
          <a:prstGeom prst="rect">
            <a:avLst/>
          </a:prstGeom>
          <a:solidFill>
            <a:schemeClr val="accent1"/>
          </a:solidFill>
          <a:ln>
            <a:solidFill>
              <a:schemeClr val="bg1"/>
            </a:solidFill>
          </a:ln>
          <a:effectLst/>
        </p:spPr>
      </p:pic>
      <p:sp>
        <p:nvSpPr>
          <p:cNvPr id="25" name="Oval 24"/>
          <p:cNvSpPr/>
          <p:nvPr/>
        </p:nvSpPr>
        <p:spPr>
          <a:xfrm>
            <a:off x="6400800" y="1676400"/>
            <a:ext cx="457200" cy="1828800"/>
          </a:xfrm>
          <a:prstGeom prst="ellipse">
            <a:avLst/>
          </a:prstGeom>
          <a:noFill/>
          <a:ln>
            <a:solidFill>
              <a:srgbClr val="006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6C00"/>
              </a:solidFill>
            </a:endParaRPr>
          </a:p>
        </p:txBody>
      </p:sp>
      <p:cxnSp>
        <p:nvCxnSpPr>
          <p:cNvPr id="26" name="Straight Arrow Connector 25"/>
          <p:cNvCxnSpPr>
            <a:stCxn id="25" idx="4"/>
            <a:endCxn id="30" idx="3"/>
          </p:cNvCxnSpPr>
          <p:nvPr/>
        </p:nvCxnSpPr>
        <p:spPr>
          <a:xfrm rot="5400000">
            <a:off x="5942484" y="2972916"/>
            <a:ext cx="154633" cy="1219200"/>
          </a:xfrm>
          <a:prstGeom prst="straightConnector1">
            <a:avLst/>
          </a:prstGeom>
          <a:ln w="25400">
            <a:solidFill>
              <a:srgbClr val="006C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28600" y="3429000"/>
            <a:ext cx="518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8000"/>
                </a:solidFill>
              </a:rPr>
              <a:t>weight vector for auxiliary problem i </a:t>
            </a:r>
            <a:r>
              <a:rPr lang="en-US" sz="2400" dirty="0" smtClean="0"/>
              <a:t>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1" grpId="0"/>
      <p:bldP spid="57" grpId="0"/>
      <p:bldP spid="58" grpId="0" animBg="1"/>
      <p:bldP spid="25" grpId="0" animBg="1"/>
      <p:bldP spid="30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7630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Two steps of structural learning</a:t>
            </a:r>
          </a:p>
        </p:txBody>
      </p:sp>
      <p:sp>
        <p:nvSpPr>
          <p:cNvPr id="206889" name="Text Box 41"/>
          <p:cNvSpPr txBox="1">
            <a:spLocks noChangeArrowheads="1"/>
          </p:cNvSpPr>
          <p:nvPr/>
        </p:nvSpPr>
        <p:spPr bwMode="auto">
          <a:xfrm>
            <a:off x="228600" y="1536700"/>
            <a:ext cx="868680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600" u="sng" dirty="0"/>
              <a:t>Step 1</a:t>
            </a:r>
            <a:r>
              <a:rPr lang="en-US" sz="2600" dirty="0"/>
              <a:t>:  </a:t>
            </a:r>
            <a:r>
              <a:rPr lang="en-US" sz="2600" dirty="0" smtClean="0"/>
              <a:t>Use unlabeled data and auxiliary problems to learn a representation     :  an approximation to </a:t>
            </a:r>
            <a:endParaRPr lang="en-US" sz="2600" dirty="0">
              <a:solidFill>
                <a:srgbClr val="0000FF"/>
              </a:solidFill>
            </a:endParaRPr>
          </a:p>
        </p:txBody>
      </p:sp>
      <p:sp>
        <p:nvSpPr>
          <p:cNvPr id="206910" name="Text Box 62"/>
          <p:cNvSpPr txBox="1">
            <a:spLocks noChangeArrowheads="1"/>
          </p:cNvSpPr>
          <p:nvPr/>
        </p:nvSpPr>
        <p:spPr bwMode="auto">
          <a:xfrm>
            <a:off x="2991901" y="3113782"/>
            <a:ext cx="6096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b="1" dirty="0" smtClean="0"/>
              <a:t>1</a:t>
            </a:r>
            <a:endParaRPr lang="en-US" sz="2200" b="1" dirty="0"/>
          </a:p>
        </p:txBody>
      </p:sp>
      <p:sp>
        <p:nvSpPr>
          <p:cNvPr id="206911" name="Text Box 63"/>
          <p:cNvSpPr txBox="1">
            <a:spLocks noChangeArrowheads="1"/>
          </p:cNvSpPr>
          <p:nvPr/>
        </p:nvSpPr>
        <p:spPr bwMode="auto">
          <a:xfrm>
            <a:off x="3009363" y="4300319"/>
            <a:ext cx="3683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dirty="0"/>
              <a:t>0</a:t>
            </a:r>
          </a:p>
        </p:txBody>
      </p:sp>
      <p:sp>
        <p:nvSpPr>
          <p:cNvPr id="206914" name="Line 66"/>
          <p:cNvSpPr>
            <a:spLocks noChangeShapeType="1"/>
          </p:cNvSpPr>
          <p:nvPr/>
        </p:nvSpPr>
        <p:spPr bwMode="auto">
          <a:xfrm>
            <a:off x="2933163" y="3487519"/>
            <a:ext cx="50292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915" name="Line 67"/>
          <p:cNvSpPr>
            <a:spLocks noChangeShapeType="1"/>
          </p:cNvSpPr>
          <p:nvPr/>
        </p:nvSpPr>
        <p:spPr bwMode="auto">
          <a:xfrm>
            <a:off x="2933163" y="3825657"/>
            <a:ext cx="50292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916" name="Line 68"/>
          <p:cNvSpPr>
            <a:spLocks noChangeShapeType="1"/>
          </p:cNvSpPr>
          <p:nvPr/>
        </p:nvSpPr>
        <p:spPr bwMode="auto">
          <a:xfrm>
            <a:off x="2933163" y="4333657"/>
            <a:ext cx="50292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917" name="Line 69"/>
          <p:cNvSpPr>
            <a:spLocks noChangeShapeType="1"/>
          </p:cNvSpPr>
          <p:nvPr/>
        </p:nvSpPr>
        <p:spPr bwMode="auto">
          <a:xfrm>
            <a:off x="2933163" y="4676557"/>
            <a:ext cx="50292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919" name="Text Box 71"/>
          <p:cNvSpPr txBox="1">
            <a:spLocks noChangeArrowheads="1"/>
          </p:cNvSpPr>
          <p:nvPr/>
        </p:nvSpPr>
        <p:spPr bwMode="auto">
          <a:xfrm>
            <a:off x="3009363" y="3436719"/>
            <a:ext cx="6096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dirty="0"/>
              <a:t>0</a:t>
            </a:r>
          </a:p>
        </p:txBody>
      </p:sp>
      <p:sp>
        <p:nvSpPr>
          <p:cNvPr id="206920" name="Text Box 72"/>
          <p:cNvSpPr txBox="1">
            <a:spLocks noChangeArrowheads="1"/>
          </p:cNvSpPr>
          <p:nvPr/>
        </p:nvSpPr>
        <p:spPr bwMode="auto">
          <a:xfrm>
            <a:off x="3047463" y="3760569"/>
            <a:ext cx="304800" cy="622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50000"/>
              </a:lnSpc>
            </a:pPr>
            <a:r>
              <a:rPr lang="en-US" sz="2200" dirty="0"/>
              <a:t>.</a:t>
            </a:r>
          </a:p>
          <a:p>
            <a:pPr>
              <a:lnSpc>
                <a:spcPct val="50000"/>
              </a:lnSpc>
            </a:pPr>
            <a:r>
              <a:rPr lang="en-US" sz="2200" dirty="0"/>
              <a:t>.</a:t>
            </a:r>
          </a:p>
          <a:p>
            <a:pPr>
              <a:lnSpc>
                <a:spcPct val="50000"/>
              </a:lnSpc>
            </a:pPr>
            <a:r>
              <a:rPr lang="en-US" sz="2200" dirty="0"/>
              <a:t>.</a:t>
            </a:r>
          </a:p>
        </p:txBody>
      </p:sp>
      <p:sp>
        <p:nvSpPr>
          <p:cNvPr id="206921" name="Text Box 73"/>
          <p:cNvSpPr txBox="1">
            <a:spLocks noChangeArrowheads="1"/>
          </p:cNvSpPr>
          <p:nvPr/>
        </p:nvSpPr>
        <p:spPr bwMode="auto">
          <a:xfrm>
            <a:off x="2996663" y="4665671"/>
            <a:ext cx="6096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b="1" dirty="0" smtClean="0"/>
              <a:t>1</a:t>
            </a:r>
            <a:endParaRPr lang="en-US" sz="2200" b="1" dirty="0"/>
          </a:p>
        </p:txBody>
      </p:sp>
      <p:sp>
        <p:nvSpPr>
          <p:cNvPr id="206922" name="Rectangle 74"/>
          <p:cNvSpPr>
            <a:spLocks noChangeArrowheads="1"/>
          </p:cNvSpPr>
          <p:nvPr/>
        </p:nvSpPr>
        <p:spPr bwMode="auto">
          <a:xfrm>
            <a:off x="2933163" y="3163669"/>
            <a:ext cx="508000" cy="1905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6924" name="Text Box 76"/>
          <p:cNvSpPr txBox="1">
            <a:spLocks noChangeArrowheads="1"/>
          </p:cNvSpPr>
          <p:nvPr/>
        </p:nvSpPr>
        <p:spPr bwMode="auto">
          <a:xfrm>
            <a:off x="4520484" y="3538856"/>
            <a:ext cx="609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dirty="0"/>
              <a:t>0.3</a:t>
            </a:r>
          </a:p>
        </p:txBody>
      </p:sp>
      <p:sp>
        <p:nvSpPr>
          <p:cNvPr id="206925" name="Text Box 77"/>
          <p:cNvSpPr txBox="1">
            <a:spLocks noChangeArrowheads="1"/>
          </p:cNvSpPr>
          <p:nvPr/>
        </p:nvSpPr>
        <p:spPr bwMode="auto">
          <a:xfrm>
            <a:off x="4545884" y="4197668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0.7</a:t>
            </a:r>
          </a:p>
        </p:txBody>
      </p:sp>
      <p:sp>
        <p:nvSpPr>
          <p:cNvPr id="206926" name="Line 78"/>
          <p:cNvSpPr>
            <a:spLocks noChangeShapeType="1"/>
          </p:cNvSpPr>
          <p:nvPr/>
        </p:nvSpPr>
        <p:spPr bwMode="auto">
          <a:xfrm>
            <a:off x="4507784" y="3791268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927" name="Line 79"/>
          <p:cNvSpPr>
            <a:spLocks noChangeShapeType="1"/>
          </p:cNvSpPr>
          <p:nvPr/>
        </p:nvSpPr>
        <p:spPr bwMode="auto">
          <a:xfrm>
            <a:off x="4507784" y="3996056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928" name="Line 80"/>
          <p:cNvSpPr>
            <a:spLocks noChangeShapeType="1"/>
          </p:cNvSpPr>
          <p:nvPr/>
        </p:nvSpPr>
        <p:spPr bwMode="auto">
          <a:xfrm>
            <a:off x="4507784" y="4250056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929" name="Line 81"/>
          <p:cNvSpPr>
            <a:spLocks noChangeShapeType="1"/>
          </p:cNvSpPr>
          <p:nvPr/>
        </p:nvSpPr>
        <p:spPr bwMode="auto">
          <a:xfrm>
            <a:off x="4507784" y="4465956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930" name="Text Box 82"/>
          <p:cNvSpPr txBox="1">
            <a:spLocks noChangeArrowheads="1"/>
          </p:cNvSpPr>
          <p:nvPr/>
        </p:nvSpPr>
        <p:spPr bwMode="auto">
          <a:xfrm>
            <a:off x="4482384" y="3729356"/>
            <a:ext cx="609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-1.0</a:t>
            </a:r>
          </a:p>
        </p:txBody>
      </p:sp>
      <p:sp>
        <p:nvSpPr>
          <p:cNvPr id="206931" name="Text Box 83"/>
          <p:cNvSpPr txBox="1">
            <a:spLocks noChangeArrowheads="1"/>
          </p:cNvSpPr>
          <p:nvPr/>
        </p:nvSpPr>
        <p:spPr bwMode="auto">
          <a:xfrm>
            <a:off x="4609384" y="3943668"/>
            <a:ext cx="3048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30000"/>
              </a:lnSpc>
            </a:pPr>
            <a:r>
              <a:rPr lang="en-US"/>
              <a:t>.</a:t>
            </a:r>
          </a:p>
          <a:p>
            <a:pPr>
              <a:lnSpc>
                <a:spcPct val="30000"/>
              </a:lnSpc>
            </a:pPr>
            <a:r>
              <a:rPr lang="en-US"/>
              <a:t>.</a:t>
            </a:r>
          </a:p>
          <a:p>
            <a:pPr>
              <a:lnSpc>
                <a:spcPct val="30000"/>
              </a:lnSpc>
            </a:pPr>
            <a:r>
              <a:rPr lang="en-US"/>
              <a:t>.</a:t>
            </a:r>
          </a:p>
        </p:txBody>
      </p:sp>
      <p:sp>
        <p:nvSpPr>
          <p:cNvPr id="206932" name="Rectangle 84"/>
          <p:cNvSpPr>
            <a:spLocks noChangeArrowheads="1"/>
          </p:cNvSpPr>
          <p:nvPr/>
        </p:nvSpPr>
        <p:spPr bwMode="auto">
          <a:xfrm>
            <a:off x="4507784" y="3613468"/>
            <a:ext cx="457200" cy="10683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6933" name="Text Box 85"/>
          <p:cNvSpPr txBox="1">
            <a:spLocks noChangeArrowheads="1"/>
          </p:cNvSpPr>
          <p:nvPr/>
        </p:nvSpPr>
        <p:spPr bwMode="auto">
          <a:xfrm>
            <a:off x="4507784" y="4426268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-2.1</a:t>
            </a:r>
          </a:p>
        </p:txBody>
      </p:sp>
      <p:pic>
        <p:nvPicPr>
          <p:cNvPr id="91" name="Picture 90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/>
          <a:stretch>
            <a:fillRect/>
          </a:stretch>
        </p:blipFill>
        <p:spPr bwMode="auto">
          <a:xfrm>
            <a:off x="4457589" y="3138985"/>
            <a:ext cx="612734" cy="375547"/>
          </a:xfrm>
          <a:prstGeom prst="rect">
            <a:avLst/>
          </a:prstGeom>
          <a:noFill/>
          <a:ln/>
          <a:effectLst/>
        </p:spPr>
      </p:pic>
      <p:pic>
        <p:nvPicPr>
          <p:cNvPr id="54" name="Picture 53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/>
          <a:stretch>
            <a:fillRect/>
          </a:stretch>
        </p:blipFill>
        <p:spPr bwMode="auto">
          <a:xfrm>
            <a:off x="2475963" y="3925669"/>
            <a:ext cx="340828" cy="241784"/>
          </a:xfrm>
          <a:prstGeom prst="rect">
            <a:avLst/>
          </a:prstGeom>
          <a:noFill/>
          <a:ln/>
          <a:effectLst/>
        </p:spPr>
      </p:pic>
      <p:cxnSp>
        <p:nvCxnSpPr>
          <p:cNvPr id="56" name="Straight Arrow Connector 55"/>
          <p:cNvCxnSpPr/>
          <p:nvPr/>
        </p:nvCxnSpPr>
        <p:spPr>
          <a:xfrm>
            <a:off x="3523713" y="3189069"/>
            <a:ext cx="857250" cy="355600"/>
          </a:xfrm>
          <a:prstGeom prst="straightConnector1">
            <a:avLst/>
          </a:prstGeom>
          <a:ln w="25400">
            <a:solidFill>
              <a:srgbClr val="00008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 flipV="1">
            <a:off x="3498313" y="4687669"/>
            <a:ext cx="882650" cy="353060"/>
          </a:xfrm>
          <a:prstGeom prst="straightConnector1">
            <a:avLst/>
          </a:prstGeom>
          <a:ln w="25400">
            <a:solidFill>
              <a:srgbClr val="00008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5" name="Picture 74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/>
          <a:stretch>
            <a:fillRect/>
          </a:stretch>
        </p:blipFill>
        <p:spPr bwMode="auto">
          <a:xfrm>
            <a:off x="7064792" y="4021454"/>
            <a:ext cx="217570" cy="254557"/>
          </a:xfrm>
          <a:prstGeom prst="rect">
            <a:avLst/>
          </a:prstGeom>
          <a:noFill/>
          <a:ln/>
          <a:effectLst/>
        </p:spPr>
      </p:pic>
      <p:pic>
        <p:nvPicPr>
          <p:cNvPr id="57" name="Picture 56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tretch>
            <a:fillRect/>
          </a:stretch>
        </p:blipFill>
        <p:spPr bwMode="auto">
          <a:xfrm>
            <a:off x="5403772" y="3733800"/>
            <a:ext cx="1225628" cy="326016"/>
          </a:xfrm>
          <a:prstGeom prst="rect">
            <a:avLst/>
          </a:prstGeom>
          <a:noFill/>
          <a:ln/>
          <a:effectLst/>
        </p:spPr>
      </p:pic>
      <p:cxnSp>
        <p:nvCxnSpPr>
          <p:cNvPr id="79" name="Straight Arrow Connector 78"/>
          <p:cNvCxnSpPr>
            <a:stCxn id="206932" idx="3"/>
          </p:cNvCxnSpPr>
          <p:nvPr/>
        </p:nvCxnSpPr>
        <p:spPr>
          <a:xfrm>
            <a:off x="4964984" y="4147662"/>
            <a:ext cx="2045416" cy="1072"/>
          </a:xfrm>
          <a:prstGeom prst="straightConnector1">
            <a:avLst/>
          </a:prstGeom>
          <a:ln w="25400">
            <a:solidFill>
              <a:srgbClr val="880E0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" name="Picture 50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606800" y="2018952"/>
            <a:ext cx="302519" cy="302519"/>
          </a:xfrm>
          <a:prstGeom prst="rect">
            <a:avLst/>
          </a:prstGeom>
          <a:noFill/>
          <a:ln/>
          <a:effectLst/>
        </p:spPr>
      </p:pic>
      <p:sp>
        <p:nvSpPr>
          <p:cNvPr id="94" name="Oval 93"/>
          <p:cNvSpPr/>
          <p:nvPr/>
        </p:nvSpPr>
        <p:spPr>
          <a:xfrm>
            <a:off x="4304763" y="3011269"/>
            <a:ext cx="914400" cy="2057400"/>
          </a:xfrm>
          <a:prstGeom prst="ellipse">
            <a:avLst/>
          </a:prstGeom>
          <a:noFill/>
          <a:ln>
            <a:solidFill>
              <a:srgbClr val="0000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6C00"/>
              </a:solidFill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152400" y="4306669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6C00"/>
                </a:solidFill>
              </a:rPr>
              <a:t>Features:  </a:t>
            </a:r>
          </a:p>
          <a:p>
            <a:r>
              <a:rPr lang="en-US" dirty="0" smtClean="0">
                <a:solidFill>
                  <a:srgbClr val="006C00"/>
                </a:solidFill>
              </a:rPr>
              <a:t>&lt;left word = “Mr.”&gt;</a:t>
            </a:r>
            <a:endParaRPr lang="en-US" dirty="0">
              <a:solidFill>
                <a:srgbClr val="006C00"/>
              </a:solidFill>
            </a:endParaRPr>
          </a:p>
        </p:txBody>
      </p:sp>
      <p:sp>
        <p:nvSpPr>
          <p:cNvPr id="96" name="Oval 95"/>
          <p:cNvSpPr/>
          <p:nvPr/>
        </p:nvSpPr>
        <p:spPr>
          <a:xfrm>
            <a:off x="2819400" y="4611469"/>
            <a:ext cx="685800" cy="533400"/>
          </a:xfrm>
          <a:prstGeom prst="ellipse">
            <a:avLst/>
          </a:prstGeom>
          <a:noFill/>
          <a:ln>
            <a:solidFill>
              <a:srgbClr val="006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6C00"/>
              </a:solidFill>
            </a:endParaRPr>
          </a:p>
        </p:txBody>
      </p:sp>
      <p:cxnSp>
        <p:nvCxnSpPr>
          <p:cNvPr id="97" name="Straight Arrow Connector 96"/>
          <p:cNvCxnSpPr>
            <a:stCxn id="96" idx="2"/>
          </p:cNvCxnSpPr>
          <p:nvPr/>
        </p:nvCxnSpPr>
        <p:spPr>
          <a:xfrm rot="10800000">
            <a:off x="2209800" y="4763869"/>
            <a:ext cx="609600" cy="114300"/>
          </a:xfrm>
          <a:prstGeom prst="straightConnector1">
            <a:avLst/>
          </a:prstGeom>
          <a:ln w="25400">
            <a:solidFill>
              <a:srgbClr val="006C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Oval 104"/>
          <p:cNvSpPr/>
          <p:nvPr/>
        </p:nvSpPr>
        <p:spPr>
          <a:xfrm>
            <a:off x="5340272" y="3694331"/>
            <a:ext cx="533400" cy="420469"/>
          </a:xfrm>
          <a:prstGeom prst="ellipse">
            <a:avLst/>
          </a:prstGeom>
          <a:noFill/>
          <a:ln>
            <a:solidFill>
              <a:srgbClr val="880E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6C00"/>
              </a:solidFill>
            </a:endParaRPr>
          </a:p>
        </p:txBody>
      </p:sp>
      <p:cxnSp>
        <p:nvCxnSpPr>
          <p:cNvPr id="125" name="Curved Connector 106"/>
          <p:cNvCxnSpPr>
            <a:stCxn id="105" idx="6"/>
            <a:endCxn id="128" idx="1"/>
          </p:cNvCxnSpPr>
          <p:nvPr/>
        </p:nvCxnSpPr>
        <p:spPr>
          <a:xfrm>
            <a:off x="5873672" y="3904566"/>
            <a:ext cx="679528" cy="914400"/>
          </a:xfrm>
          <a:prstGeom prst="curvedConnector3">
            <a:avLst>
              <a:gd name="adj1" fmla="val 21966"/>
            </a:avLst>
          </a:prstGeom>
          <a:ln w="25400">
            <a:solidFill>
              <a:srgbClr val="880E0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Box 127"/>
          <p:cNvSpPr txBox="1"/>
          <p:nvPr/>
        </p:nvSpPr>
        <p:spPr>
          <a:xfrm>
            <a:off x="6553200" y="4495800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880E0E"/>
                </a:solidFill>
              </a:rPr>
              <a:t>weights learned from labeled data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5791200" y="2590800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0082"/>
                </a:solidFill>
              </a:rPr>
              <a:t>low-dimensional representation</a:t>
            </a:r>
          </a:p>
        </p:txBody>
      </p:sp>
      <p:pic>
        <p:nvPicPr>
          <p:cNvPr id="53" name="Picture 52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/>
          <a:stretch>
            <a:fillRect/>
          </a:stretch>
        </p:blipFill>
        <p:spPr bwMode="auto">
          <a:xfrm>
            <a:off x="7292703" y="2019300"/>
            <a:ext cx="1398391" cy="3937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pic>
      <p:sp>
        <p:nvSpPr>
          <p:cNvPr id="62" name="Text Box 41"/>
          <p:cNvSpPr txBox="1">
            <a:spLocks noChangeArrowheads="1"/>
          </p:cNvSpPr>
          <p:nvPr/>
        </p:nvSpPr>
        <p:spPr bwMode="auto">
          <a:xfrm>
            <a:off x="228600" y="5638800"/>
            <a:ext cx="868680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600" u="sng" dirty="0"/>
              <a:t>Step </a:t>
            </a:r>
            <a:r>
              <a:rPr lang="en-US" sz="2600" u="sng" dirty="0" smtClean="0"/>
              <a:t>2</a:t>
            </a:r>
            <a:r>
              <a:rPr lang="en-US" sz="2600" dirty="0" smtClean="0"/>
              <a:t>:  Use labeled data to learn weights for the new representation</a:t>
            </a:r>
            <a:endParaRPr lang="en-US" sz="2600" dirty="0">
              <a:solidFill>
                <a:srgbClr val="0000FF"/>
              </a:solidFill>
            </a:endParaRPr>
          </a:p>
        </p:txBody>
      </p:sp>
      <p:cxnSp>
        <p:nvCxnSpPr>
          <p:cNvPr id="70" name="Curved Connector 106"/>
          <p:cNvCxnSpPr>
            <a:stCxn id="94" idx="7"/>
            <a:endCxn id="131" idx="1"/>
          </p:cNvCxnSpPr>
          <p:nvPr/>
        </p:nvCxnSpPr>
        <p:spPr>
          <a:xfrm rot="5400000" flipH="1" flipV="1">
            <a:off x="5238925" y="2760293"/>
            <a:ext cx="398602" cy="705948"/>
          </a:xfrm>
          <a:prstGeom prst="curvedConnector2">
            <a:avLst/>
          </a:prstGeom>
          <a:ln w="25400">
            <a:solidFill>
              <a:srgbClr val="00008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889" grpId="0"/>
      <p:bldP spid="206910" grpId="0"/>
      <p:bldP spid="206911" grpId="0"/>
      <p:bldP spid="206914" grpId="0" animBg="1"/>
      <p:bldP spid="206915" grpId="0" animBg="1"/>
      <p:bldP spid="206916" grpId="0" animBg="1"/>
      <p:bldP spid="206917" grpId="0" animBg="1"/>
      <p:bldP spid="206919" grpId="0"/>
      <p:bldP spid="206920" grpId="0"/>
      <p:bldP spid="206921" grpId="0"/>
      <p:bldP spid="206922" grpId="0" animBg="1"/>
      <p:bldP spid="206924" grpId="0"/>
      <p:bldP spid="206925" grpId="0"/>
      <p:bldP spid="206926" grpId="0" animBg="1"/>
      <p:bldP spid="206927" grpId="0" animBg="1"/>
      <p:bldP spid="206928" grpId="0" animBg="1"/>
      <p:bldP spid="206929" grpId="0" animBg="1"/>
      <p:bldP spid="206930" grpId="0"/>
      <p:bldP spid="206931" grpId="0"/>
      <p:bldP spid="206932" grpId="0" animBg="1"/>
      <p:bldP spid="206933" grpId="0"/>
      <p:bldP spid="94" grpId="0" animBg="1"/>
      <p:bldP spid="95" grpId="0"/>
      <p:bldP spid="96" grpId="0" animBg="1"/>
      <p:bldP spid="105" grpId="0" animBg="1"/>
      <p:bldP spid="128" grpId="0"/>
      <p:bldP spid="131" grpId="0"/>
      <p:bldP spid="62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303726" y="228600"/>
            <a:ext cx="84582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Unlabeled step: train auxiliary predictors</a:t>
            </a:r>
          </a:p>
        </p:txBody>
      </p:sp>
      <p:sp>
        <p:nvSpPr>
          <p:cNvPr id="327685" name="Rectangle 5"/>
          <p:cNvSpPr>
            <a:spLocks noChangeArrowheads="1"/>
          </p:cNvSpPr>
          <p:nvPr/>
        </p:nvSpPr>
        <p:spPr bwMode="auto">
          <a:xfrm>
            <a:off x="228600" y="2611438"/>
            <a:ext cx="8610600" cy="12192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686" name="Text Box 6"/>
          <p:cNvSpPr txBox="1">
            <a:spLocks noChangeArrowheads="1"/>
          </p:cNvSpPr>
          <p:nvPr/>
        </p:nvSpPr>
        <p:spPr bwMode="auto">
          <a:xfrm>
            <a:off x="228600" y="1607403"/>
            <a:ext cx="8229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/>
              <a:t>For each unlabeled instance, create a binary presence / absence label</a:t>
            </a:r>
            <a:endParaRPr lang="en-US" sz="2400" b="1" dirty="0"/>
          </a:p>
        </p:txBody>
      </p:sp>
      <p:sp>
        <p:nvSpPr>
          <p:cNvPr id="327687" name="Text Box 7"/>
          <p:cNvSpPr txBox="1">
            <a:spLocks noChangeArrowheads="1"/>
          </p:cNvSpPr>
          <p:nvPr/>
        </p:nvSpPr>
        <p:spPr bwMode="auto">
          <a:xfrm>
            <a:off x="228600" y="4800600"/>
            <a:ext cx="8610600" cy="1703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1000"/>
              </a:spcBef>
              <a:buFontTx/>
              <a:buChar char="•"/>
            </a:pPr>
            <a:r>
              <a:rPr lang="en-US" sz="2200" b="1" dirty="0"/>
              <a:t> </a:t>
            </a:r>
            <a:r>
              <a:rPr lang="en-US" sz="2200" b="1" dirty="0">
                <a:solidFill>
                  <a:srgbClr val="0000FF"/>
                </a:solidFill>
              </a:rPr>
              <a:t>Mask</a:t>
            </a:r>
            <a:r>
              <a:rPr lang="en-US" sz="2200" dirty="0"/>
              <a:t> and predict pivot features using other features</a:t>
            </a:r>
          </a:p>
          <a:p>
            <a:pPr>
              <a:spcBef>
                <a:spcPts val="1000"/>
              </a:spcBef>
              <a:buFontTx/>
              <a:buChar char="•"/>
            </a:pPr>
            <a:r>
              <a:rPr lang="en-US" sz="2200" dirty="0"/>
              <a:t> Train </a:t>
            </a:r>
            <a:r>
              <a:rPr lang="en-US" sz="2200" dirty="0" smtClean="0"/>
              <a:t>n </a:t>
            </a:r>
            <a:r>
              <a:rPr lang="en-US" sz="2200" b="1" dirty="0"/>
              <a:t>linear predictors</a:t>
            </a:r>
            <a:r>
              <a:rPr lang="en-US" sz="2200" dirty="0"/>
              <a:t>, one for each binary problem</a:t>
            </a:r>
          </a:p>
          <a:p>
            <a:pPr>
              <a:spcBef>
                <a:spcPts val="1000"/>
              </a:spcBef>
              <a:buFontTx/>
              <a:buChar char="•"/>
            </a:pPr>
            <a:r>
              <a:rPr lang="en-US" sz="2200" dirty="0"/>
              <a:t> </a:t>
            </a:r>
            <a:r>
              <a:rPr lang="en-US" sz="2200" dirty="0" smtClean="0"/>
              <a:t>Auxiliary weight vectors give us clues about feature conditional </a:t>
            </a:r>
            <a:r>
              <a:rPr lang="en-US" sz="2200" b="1" dirty="0" smtClean="0">
                <a:solidFill>
                  <a:srgbClr val="880E0E"/>
                </a:solidFill>
              </a:rPr>
              <a:t>covariance structure</a:t>
            </a:r>
            <a:endParaRPr lang="en-US" sz="2200" b="1" dirty="0">
              <a:solidFill>
                <a:srgbClr val="880E0E"/>
              </a:solidFill>
            </a:endParaRPr>
          </a:p>
        </p:txBody>
      </p:sp>
      <p:sp>
        <p:nvSpPr>
          <p:cNvPr id="327689" name="Rectangle 9"/>
          <p:cNvSpPr>
            <a:spLocks noChangeArrowheads="1"/>
          </p:cNvSpPr>
          <p:nvPr/>
        </p:nvSpPr>
        <p:spPr bwMode="auto">
          <a:xfrm>
            <a:off x="1447800" y="3297238"/>
            <a:ext cx="990600" cy="381000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692" name="Text Box 12"/>
          <p:cNvSpPr txBox="1">
            <a:spLocks noChangeArrowheads="1"/>
          </p:cNvSpPr>
          <p:nvPr/>
        </p:nvSpPr>
        <p:spPr bwMode="auto">
          <a:xfrm>
            <a:off x="990600" y="4038600"/>
            <a:ext cx="6858000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/>
              <a:t>Binary problem:</a:t>
            </a:r>
            <a:r>
              <a:rPr lang="en-US" sz="2400" dirty="0"/>
              <a:t>  Does “</a:t>
            </a:r>
            <a:r>
              <a:rPr lang="en-US" sz="2400" b="1" dirty="0">
                <a:solidFill>
                  <a:srgbClr val="0000FF"/>
                </a:solidFill>
              </a:rPr>
              <a:t>not buy</a:t>
            </a:r>
            <a:r>
              <a:rPr lang="en-US" sz="2400" dirty="0"/>
              <a:t>” appear here?</a:t>
            </a:r>
          </a:p>
        </p:txBody>
      </p:sp>
      <p:sp>
        <p:nvSpPr>
          <p:cNvPr id="327694" name="Text Box 14"/>
          <p:cNvSpPr txBox="1">
            <a:spLocks noChangeArrowheads="1"/>
          </p:cNvSpPr>
          <p:nvPr/>
        </p:nvSpPr>
        <p:spPr bwMode="auto">
          <a:xfrm>
            <a:off x="5181600" y="2687638"/>
            <a:ext cx="3962400" cy="101566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75000"/>
              </a:spcBef>
            </a:pPr>
            <a:r>
              <a:rPr lang="en-US" sz="2000" b="1" dirty="0"/>
              <a:t>(2)</a:t>
            </a:r>
            <a:r>
              <a:rPr lang="en-US" sz="2000" dirty="0"/>
              <a:t> </a:t>
            </a:r>
            <a:r>
              <a:rPr lang="en-US" sz="2000" dirty="0" smtClean="0"/>
              <a:t>An </a:t>
            </a:r>
            <a:r>
              <a:rPr lang="en-US" sz="2000" b="1" dirty="0" smtClean="0">
                <a:solidFill>
                  <a:srgbClr val="008000"/>
                </a:solidFill>
              </a:rPr>
              <a:t>excellent</a:t>
            </a:r>
            <a:r>
              <a:rPr lang="en-US" sz="2000" dirty="0" smtClean="0"/>
              <a:t> book.  Once again, another wonderful novel from Grisham</a:t>
            </a:r>
            <a:endParaRPr lang="en-US" sz="2000" dirty="0"/>
          </a:p>
        </p:txBody>
      </p:sp>
      <p:sp>
        <p:nvSpPr>
          <p:cNvPr id="327695" name="Text Box 15"/>
          <p:cNvSpPr txBox="1">
            <a:spLocks noChangeArrowheads="1"/>
          </p:cNvSpPr>
          <p:nvPr/>
        </p:nvSpPr>
        <p:spPr bwMode="auto">
          <a:xfrm>
            <a:off x="304800" y="2687638"/>
            <a:ext cx="4038600" cy="10064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75000"/>
              </a:spcBef>
            </a:pPr>
            <a:r>
              <a:rPr lang="en-US" sz="2000" b="1" dirty="0"/>
              <a:t>(1)</a:t>
            </a:r>
            <a:r>
              <a:rPr lang="en-US" sz="2000" dirty="0"/>
              <a:t> The book is so </a:t>
            </a:r>
            <a:r>
              <a:rPr lang="en-US" sz="2000" b="1" dirty="0">
                <a:solidFill>
                  <a:srgbClr val="008000"/>
                </a:solidFill>
              </a:rPr>
              <a:t>repetitive</a:t>
            </a:r>
            <a:r>
              <a:rPr lang="en-US" sz="2000" dirty="0"/>
              <a:t> that I found myself yelling …. I will definitely </a:t>
            </a:r>
            <a:r>
              <a:rPr lang="en-US" sz="2000" b="1" dirty="0">
                <a:solidFill>
                  <a:srgbClr val="0000FF"/>
                </a:solidFill>
              </a:rPr>
              <a:t>not buy </a:t>
            </a:r>
            <a:r>
              <a:rPr lang="en-US" sz="2000" dirty="0"/>
              <a:t>another.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685" grpId="0" animBg="1"/>
      <p:bldP spid="327686" grpId="0"/>
      <p:bldP spid="327689" grpId="0" animBg="1"/>
      <p:bldP spid="327689" grpId="1" animBg="1"/>
      <p:bldP spid="327692" grpId="0"/>
      <p:bldP spid="327694" grpId="0"/>
      <p:bldP spid="327695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 bwMode="auto">
          <a:xfrm>
            <a:off x="410891" y="1600200"/>
            <a:ext cx="3521618" cy="1806096"/>
          </a:xfrm>
          <a:prstGeom prst="rect">
            <a:avLst/>
          </a:prstGeom>
          <a:noFill/>
          <a:ln/>
          <a:effectLst/>
        </p:spPr>
      </p:pic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4582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Unlabeled step: dimensionality reduction</a:t>
            </a:r>
          </a:p>
        </p:txBody>
      </p:sp>
      <p:sp>
        <p:nvSpPr>
          <p:cNvPr id="211981" name="Line 13"/>
          <p:cNvSpPr>
            <a:spLocks noChangeShapeType="1"/>
          </p:cNvSpPr>
          <p:nvPr/>
        </p:nvSpPr>
        <p:spPr bwMode="auto">
          <a:xfrm>
            <a:off x="3505200" y="2743200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1983" name="Oval 15"/>
          <p:cNvSpPr>
            <a:spLocks noChangeArrowheads="1"/>
          </p:cNvSpPr>
          <p:nvPr/>
        </p:nvSpPr>
        <p:spPr bwMode="auto">
          <a:xfrm>
            <a:off x="1862138" y="1676400"/>
            <a:ext cx="609600" cy="1828800"/>
          </a:xfrm>
          <a:prstGeom prst="ellips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1986" name="Text Box 18"/>
          <p:cNvSpPr txBox="1">
            <a:spLocks noChangeArrowheads="1"/>
          </p:cNvSpPr>
          <p:nvPr/>
        </p:nvSpPr>
        <p:spPr bwMode="auto">
          <a:xfrm>
            <a:off x="4267200" y="1812925"/>
            <a:ext cx="469582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100000"/>
              </a:spcBef>
              <a:buFontTx/>
              <a:buChar char="•"/>
            </a:pPr>
            <a:r>
              <a:rPr lang="en-US" sz="2400" dirty="0"/>
              <a:t>	     </a:t>
            </a:r>
            <a:r>
              <a:rPr lang="en-US" sz="2400" dirty="0" smtClean="0"/>
              <a:t> gives </a:t>
            </a:r>
            <a:r>
              <a:rPr lang="en-US" sz="2400" dirty="0"/>
              <a:t>n</a:t>
            </a:r>
            <a:r>
              <a:rPr lang="en-US" sz="2400" dirty="0" smtClean="0"/>
              <a:t> </a:t>
            </a:r>
            <a:r>
              <a:rPr lang="en-US" sz="2400" dirty="0"/>
              <a:t>new features</a:t>
            </a:r>
          </a:p>
          <a:p>
            <a:pPr>
              <a:spcBef>
                <a:spcPct val="100000"/>
              </a:spcBef>
              <a:buFontTx/>
              <a:buChar char="•"/>
            </a:pPr>
            <a:r>
              <a:rPr lang="en-US" sz="2400" dirty="0"/>
              <a:t> value of </a:t>
            </a:r>
            <a:r>
              <a:rPr lang="en-US" sz="2400" dirty="0" err="1"/>
              <a:t>i</a:t>
            </a:r>
            <a:r>
              <a:rPr lang="en-US" sz="2400" baseline="30000" dirty="0" err="1"/>
              <a:t>th</a:t>
            </a:r>
            <a:r>
              <a:rPr lang="en-US" sz="2400" dirty="0"/>
              <a:t> feature is the propensity to see </a:t>
            </a:r>
            <a:r>
              <a:rPr lang="en-US" sz="2400" b="1" dirty="0">
                <a:solidFill>
                  <a:srgbClr val="0000FF"/>
                </a:solidFill>
              </a:rPr>
              <a:t>“not buy” </a:t>
            </a:r>
            <a:r>
              <a:rPr lang="en-US" sz="2400" dirty="0"/>
              <a:t>in the same document</a:t>
            </a:r>
          </a:p>
        </p:txBody>
      </p:sp>
      <p:sp>
        <p:nvSpPr>
          <p:cNvPr id="211990" name="Text Box 22"/>
          <p:cNvSpPr txBox="1">
            <a:spLocks noChangeArrowheads="1"/>
          </p:cNvSpPr>
          <p:nvPr/>
        </p:nvSpPr>
        <p:spPr bwMode="auto">
          <a:xfrm>
            <a:off x="304800" y="4267200"/>
            <a:ext cx="8305800" cy="2085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2000"/>
              </a:spcBef>
              <a:buFontTx/>
              <a:buChar char="•"/>
            </a:pPr>
            <a:r>
              <a:rPr lang="en-US" sz="2400" b="1" dirty="0">
                <a:solidFill>
                  <a:srgbClr val="0000AC"/>
                </a:solidFill>
              </a:rPr>
              <a:t> We want a low-dimensional representation</a:t>
            </a:r>
          </a:p>
          <a:p>
            <a:pPr>
              <a:spcBef>
                <a:spcPts val="2000"/>
              </a:spcBef>
              <a:buFontTx/>
              <a:buChar char="•"/>
            </a:pPr>
            <a:r>
              <a:rPr lang="en-US" sz="2400" b="1" dirty="0">
                <a:solidFill>
                  <a:srgbClr val="008000"/>
                </a:solidFill>
              </a:rPr>
              <a:t> Many pivot predictors give similar information </a:t>
            </a:r>
          </a:p>
          <a:p>
            <a:pPr lvl="1">
              <a:spcBef>
                <a:spcPts val="500"/>
              </a:spcBef>
              <a:buFontTx/>
              <a:buChar char="•"/>
            </a:pPr>
            <a:r>
              <a:rPr lang="en-US" sz="2000" dirty="0">
                <a:solidFill>
                  <a:srgbClr val="008000"/>
                </a:solidFill>
              </a:rPr>
              <a:t> </a:t>
            </a:r>
            <a:r>
              <a:rPr lang="en-US" sz="2000" b="1" dirty="0">
                <a:solidFill>
                  <a:srgbClr val="008000"/>
                </a:solidFill>
              </a:rPr>
              <a:t>“horrible”, “terrible”, “awful”</a:t>
            </a:r>
          </a:p>
          <a:p>
            <a:pPr>
              <a:spcBef>
                <a:spcPts val="2000"/>
              </a:spcBef>
              <a:buFontTx/>
              <a:buChar char="•"/>
            </a:pPr>
            <a:r>
              <a:rPr lang="en-US" sz="2400" b="1" dirty="0"/>
              <a:t> Compute SVD &amp; use top left singular vectors </a:t>
            </a:r>
          </a:p>
        </p:txBody>
      </p:sp>
      <p:pic>
        <p:nvPicPr>
          <p:cNvPr id="17" name="Picture 16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 bwMode="auto">
          <a:xfrm>
            <a:off x="4700880" y="1828800"/>
            <a:ext cx="807451" cy="292617"/>
          </a:xfrm>
          <a:prstGeom prst="rect">
            <a:avLst/>
          </a:prstGeom>
          <a:noFill/>
          <a:ln/>
          <a:effectLst/>
        </p:spPr>
      </p:pic>
      <p:pic>
        <p:nvPicPr>
          <p:cNvPr id="212008" name="Picture 40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7162800" y="5943600"/>
            <a:ext cx="304800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212009" name="Line 41"/>
          <p:cNvSpPr>
            <a:spLocks noChangeShapeType="1"/>
          </p:cNvSpPr>
          <p:nvPr/>
        </p:nvSpPr>
        <p:spPr bwMode="auto">
          <a:xfrm>
            <a:off x="3505200" y="1738313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2010" name="Line 42"/>
          <p:cNvSpPr>
            <a:spLocks noChangeShapeType="1"/>
          </p:cNvSpPr>
          <p:nvPr/>
        </p:nvSpPr>
        <p:spPr bwMode="auto">
          <a:xfrm>
            <a:off x="2147888" y="2743200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2011" name="Line 43"/>
          <p:cNvSpPr>
            <a:spLocks noChangeShapeType="1"/>
          </p:cNvSpPr>
          <p:nvPr/>
        </p:nvSpPr>
        <p:spPr bwMode="auto">
          <a:xfrm>
            <a:off x="2133600" y="1752600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2012" name="Line 44"/>
          <p:cNvSpPr>
            <a:spLocks noChangeShapeType="1"/>
          </p:cNvSpPr>
          <p:nvPr/>
        </p:nvSpPr>
        <p:spPr bwMode="auto">
          <a:xfrm>
            <a:off x="762000" y="1752600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2013" name="Line 45"/>
          <p:cNvSpPr>
            <a:spLocks noChangeShapeType="1"/>
          </p:cNvSpPr>
          <p:nvPr/>
        </p:nvSpPr>
        <p:spPr bwMode="auto">
          <a:xfrm>
            <a:off x="762000" y="2681288"/>
            <a:ext cx="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81" grpId="0" animBg="1"/>
      <p:bldP spid="211983" grpId="0" animBg="1"/>
      <p:bldP spid="211986" grpId="0"/>
      <p:bldP spid="211990" grpId="0"/>
      <p:bldP spid="212009" grpId="0" animBg="1"/>
      <p:bldP spid="212010" grpId="0" animBg="1"/>
      <p:bldP spid="212011" grpId="0" animBg="1"/>
      <p:bldP spid="212012" grpId="0" animBg="1"/>
      <p:bldP spid="212013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7630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Step 2:  Labeled training</a:t>
            </a:r>
          </a:p>
        </p:txBody>
      </p:sp>
      <p:sp>
        <p:nvSpPr>
          <p:cNvPr id="134" name="Text Box 41"/>
          <p:cNvSpPr txBox="1">
            <a:spLocks noChangeArrowheads="1"/>
          </p:cNvSpPr>
          <p:nvPr/>
        </p:nvSpPr>
        <p:spPr bwMode="auto">
          <a:xfrm>
            <a:off x="228600" y="1686580"/>
            <a:ext cx="838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u="sng" dirty="0"/>
              <a:t>Step </a:t>
            </a:r>
            <a:r>
              <a:rPr lang="en-US" sz="2800" b="1" u="sng" dirty="0" smtClean="0"/>
              <a:t>2</a:t>
            </a:r>
            <a:r>
              <a:rPr lang="en-US" sz="2800" b="1" dirty="0" smtClean="0"/>
              <a:t>:  Use      to regularize labeled objective</a:t>
            </a:r>
            <a:endParaRPr lang="en-US" sz="2800" dirty="0">
              <a:solidFill>
                <a:srgbClr val="0000FF"/>
              </a:solidFill>
            </a:endParaRPr>
          </a:p>
        </p:txBody>
      </p:sp>
      <p:pic>
        <p:nvPicPr>
          <p:cNvPr id="135" name="Picture 134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440967" y="1765126"/>
            <a:ext cx="379477" cy="379477"/>
          </a:xfrm>
          <a:prstGeom prst="rect">
            <a:avLst/>
          </a:prstGeom>
          <a:noFill/>
          <a:ln/>
          <a:effectLst/>
        </p:spPr>
      </p:pic>
      <p:pic>
        <p:nvPicPr>
          <p:cNvPr id="15" name="Picture 14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 bwMode="auto">
          <a:xfrm>
            <a:off x="331248" y="2743200"/>
            <a:ext cx="7808024" cy="1142712"/>
          </a:xfrm>
          <a:prstGeom prst="rect">
            <a:avLst/>
          </a:prstGeom>
          <a:noFill/>
          <a:ln/>
          <a:effectLst/>
        </p:spPr>
      </p:pic>
      <p:sp>
        <p:nvSpPr>
          <p:cNvPr id="52" name="Oval 51"/>
          <p:cNvSpPr/>
          <p:nvPr/>
        </p:nvSpPr>
        <p:spPr>
          <a:xfrm>
            <a:off x="2819400" y="2743200"/>
            <a:ext cx="533400" cy="762000"/>
          </a:xfrm>
          <a:prstGeom prst="ellipse">
            <a:avLst/>
          </a:prstGeom>
          <a:noFill/>
          <a:ln>
            <a:solidFill>
              <a:srgbClr val="006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6C00"/>
              </a:solidFill>
            </a:endParaRPr>
          </a:p>
        </p:txBody>
      </p:sp>
      <p:cxnSp>
        <p:nvCxnSpPr>
          <p:cNvPr id="55" name="Straight Arrow Connector 54"/>
          <p:cNvCxnSpPr>
            <a:stCxn id="52" idx="4"/>
            <a:endCxn id="57" idx="0"/>
          </p:cNvCxnSpPr>
          <p:nvPr/>
        </p:nvCxnSpPr>
        <p:spPr>
          <a:xfrm rot="5400000">
            <a:off x="2247900" y="3276600"/>
            <a:ext cx="609600" cy="1066800"/>
          </a:xfrm>
          <a:prstGeom prst="straightConnector1">
            <a:avLst/>
          </a:prstGeom>
          <a:ln w="25400">
            <a:solidFill>
              <a:srgbClr val="006C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152400" y="4114800"/>
            <a:ext cx="373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8000"/>
                </a:solidFill>
              </a:rPr>
              <a:t>Original, high-dimensional weight vector</a:t>
            </a:r>
            <a:endParaRPr lang="en-US" sz="2400" dirty="0"/>
          </a:p>
        </p:txBody>
      </p:sp>
      <p:cxnSp>
        <p:nvCxnSpPr>
          <p:cNvPr id="73" name="Straight Arrow Connector 72"/>
          <p:cNvCxnSpPr>
            <a:stCxn id="75" idx="4"/>
            <a:endCxn id="78" idx="0"/>
          </p:cNvCxnSpPr>
          <p:nvPr/>
        </p:nvCxnSpPr>
        <p:spPr>
          <a:xfrm rot="16200000" flipH="1">
            <a:off x="5035550" y="2940050"/>
            <a:ext cx="457200" cy="1587500"/>
          </a:xfrm>
          <a:prstGeom prst="straightConnector1">
            <a:avLst/>
          </a:prstGeom>
          <a:ln w="25400">
            <a:solidFill>
              <a:srgbClr val="880E0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Oval 74"/>
          <p:cNvSpPr/>
          <p:nvPr/>
        </p:nvSpPr>
        <p:spPr>
          <a:xfrm>
            <a:off x="4241800" y="2667000"/>
            <a:ext cx="457200" cy="838200"/>
          </a:xfrm>
          <a:prstGeom prst="ellipse">
            <a:avLst/>
          </a:prstGeom>
          <a:noFill/>
          <a:ln>
            <a:solidFill>
              <a:srgbClr val="880E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6C00"/>
              </a:solidFill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4114800" y="3962400"/>
            <a:ext cx="3886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880E0E"/>
                </a:solidFill>
              </a:rPr>
              <a:t>low-dimensional weight vector for learned features</a:t>
            </a:r>
            <a:endParaRPr lang="en-US" sz="2400" dirty="0">
              <a:solidFill>
                <a:srgbClr val="880E0E"/>
              </a:solidFill>
            </a:endParaRPr>
          </a:p>
        </p:txBody>
      </p:sp>
      <p:sp>
        <p:nvSpPr>
          <p:cNvPr id="83" name="Oval 82"/>
          <p:cNvSpPr/>
          <p:nvPr/>
        </p:nvSpPr>
        <p:spPr>
          <a:xfrm>
            <a:off x="6477000" y="2590800"/>
            <a:ext cx="1828800" cy="1143000"/>
          </a:xfrm>
          <a:prstGeom prst="ellipse">
            <a:avLst/>
          </a:prstGeom>
          <a:noFill/>
          <a:ln>
            <a:solidFill>
              <a:srgbClr val="006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6C00"/>
              </a:solidFill>
            </a:endParaRPr>
          </a:p>
        </p:txBody>
      </p:sp>
      <p:sp>
        <p:nvSpPr>
          <p:cNvPr id="84" name="Text Box 41"/>
          <p:cNvSpPr txBox="1">
            <a:spLocks noChangeArrowheads="1"/>
          </p:cNvSpPr>
          <p:nvPr/>
        </p:nvSpPr>
        <p:spPr bwMode="auto">
          <a:xfrm>
            <a:off x="152400" y="5181600"/>
            <a:ext cx="838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 smtClean="0">
                <a:solidFill>
                  <a:srgbClr val="008000"/>
                </a:solidFill>
              </a:rPr>
              <a:t>Only high-dimensional features have quadratic regularization term</a:t>
            </a:r>
            <a:endParaRPr lang="en-US" sz="2800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2" grpId="1" animBg="1"/>
      <p:bldP spid="57" grpId="0"/>
      <p:bldP spid="57" grpId="1"/>
      <p:bldP spid="75" grpId="0" animBg="1"/>
      <p:bldP spid="75" grpId="1" animBg="1"/>
      <p:bldP spid="78" grpId="0"/>
      <p:bldP spid="78" grpId="1"/>
      <p:bldP spid="83" grpId="0" animBg="1"/>
      <p:bldP spid="84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Step 2:  Labeled training</a:t>
            </a:r>
          </a:p>
        </p:txBody>
      </p:sp>
      <p:sp>
        <p:nvSpPr>
          <p:cNvPr id="213059" name="Text Box 67"/>
          <p:cNvSpPr txBox="1">
            <a:spLocks noChangeArrowheads="1"/>
          </p:cNvSpPr>
          <p:nvPr/>
        </p:nvSpPr>
        <p:spPr bwMode="auto">
          <a:xfrm>
            <a:off x="457200" y="3505200"/>
            <a:ext cx="8534400" cy="2646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3000"/>
              </a:spcBef>
              <a:buFontTx/>
              <a:buChar char="•"/>
            </a:pPr>
            <a:r>
              <a:rPr lang="en-US" sz="3200" b="1" dirty="0" smtClean="0"/>
              <a:t>  Comparison to prototype similarity</a:t>
            </a:r>
          </a:p>
          <a:p>
            <a:pPr lvl="1">
              <a:spcBef>
                <a:spcPts val="3000"/>
              </a:spcBef>
              <a:buFont typeface="Arial" pitchFamily="34" charset="0"/>
              <a:buChar char="―"/>
            </a:pPr>
            <a:r>
              <a:rPr lang="en-US" sz="2800" b="1" dirty="0" smtClean="0">
                <a:solidFill>
                  <a:srgbClr val="000082"/>
                </a:solidFill>
              </a:rPr>
              <a:t> Uses predictor (weight vector) space, rather than counts</a:t>
            </a:r>
          </a:p>
          <a:p>
            <a:pPr lvl="1">
              <a:spcBef>
                <a:spcPts val="3000"/>
              </a:spcBef>
              <a:buFont typeface="Arial" pitchFamily="34" charset="0"/>
              <a:buChar char="―"/>
            </a:pPr>
            <a:r>
              <a:rPr lang="en-US" sz="2800" b="1" dirty="0" smtClean="0">
                <a:solidFill>
                  <a:srgbClr val="006C00"/>
                </a:solidFill>
              </a:rPr>
              <a:t> Similarity is learned rather than fixed</a:t>
            </a:r>
          </a:p>
        </p:txBody>
      </p:sp>
      <p:pic>
        <p:nvPicPr>
          <p:cNvPr id="37" name="Picture 36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 bwMode="auto">
          <a:xfrm>
            <a:off x="609600" y="1752740"/>
            <a:ext cx="7835805" cy="1295260"/>
          </a:xfrm>
          <a:prstGeom prst="rect">
            <a:avLst/>
          </a:prstGeom>
          <a:noFill/>
          <a:ln/>
          <a:effectLst/>
        </p:spPr>
      </p:pic>
      <p:sp>
        <p:nvSpPr>
          <p:cNvPr id="38" name="Oval 37"/>
          <p:cNvSpPr/>
          <p:nvPr/>
        </p:nvSpPr>
        <p:spPr>
          <a:xfrm>
            <a:off x="3962400" y="1752600"/>
            <a:ext cx="685800" cy="685800"/>
          </a:xfrm>
          <a:prstGeom prst="ellipse">
            <a:avLst/>
          </a:prstGeom>
          <a:noFill/>
          <a:ln w="50800">
            <a:solidFill>
              <a:srgbClr val="006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6C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763000" cy="1143000"/>
          </a:xfrm>
        </p:spPr>
        <p:txBody>
          <a:bodyPr/>
          <a:lstStyle/>
          <a:p>
            <a:r>
              <a:rPr lang="en-US" dirty="0" smtClean="0"/>
              <a:t>Results: Named entity recognition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722437"/>
            <a:ext cx="8686800" cy="4525963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sz="2600" b="1" dirty="0" smtClean="0"/>
              <a:t>Data: </a:t>
            </a:r>
            <a:r>
              <a:rPr lang="en-US" sz="2600" b="1" dirty="0" err="1" smtClean="0"/>
              <a:t>CoNLL</a:t>
            </a:r>
            <a:r>
              <a:rPr lang="en-US" sz="2600" b="1" dirty="0" smtClean="0"/>
              <a:t> 2003 shared task</a:t>
            </a:r>
          </a:p>
          <a:p>
            <a:pPr lvl="1">
              <a:lnSpc>
                <a:spcPct val="110000"/>
              </a:lnSpc>
            </a:pPr>
            <a:r>
              <a:rPr lang="en-US" sz="2200" u="sng" dirty="0" smtClean="0">
                <a:solidFill>
                  <a:srgbClr val="002060"/>
                </a:solidFill>
              </a:rPr>
              <a:t>Labeled</a:t>
            </a:r>
            <a:r>
              <a:rPr lang="en-US" sz="2200" dirty="0" smtClean="0">
                <a:solidFill>
                  <a:srgbClr val="002060"/>
                </a:solidFill>
              </a:rPr>
              <a:t>: 204 thousand tokens of Reuters news data</a:t>
            </a:r>
          </a:p>
          <a:p>
            <a:pPr lvl="1">
              <a:lnSpc>
                <a:spcPct val="110000"/>
              </a:lnSpc>
            </a:pPr>
            <a:r>
              <a:rPr lang="en-US" sz="2200" u="sng" dirty="0" smtClean="0"/>
              <a:t>Annotations</a:t>
            </a:r>
            <a:r>
              <a:rPr lang="en-US" sz="2200" dirty="0" smtClean="0"/>
              <a:t>:  person, location, organization, miscellaneous</a:t>
            </a:r>
          </a:p>
          <a:p>
            <a:pPr lvl="1">
              <a:lnSpc>
                <a:spcPct val="110000"/>
              </a:lnSpc>
            </a:pPr>
            <a:r>
              <a:rPr lang="en-US" sz="2200" u="sng" dirty="0" smtClean="0">
                <a:solidFill>
                  <a:srgbClr val="880E0E"/>
                </a:solidFill>
              </a:rPr>
              <a:t>Unlabeled</a:t>
            </a:r>
            <a:r>
              <a:rPr lang="en-US" sz="2200" dirty="0" smtClean="0">
                <a:solidFill>
                  <a:srgbClr val="880E0E"/>
                </a:solidFill>
              </a:rPr>
              <a:t>: 30 million words of Reuters news data</a:t>
            </a:r>
            <a:endParaRPr lang="en-US" sz="2400" dirty="0" smtClean="0">
              <a:solidFill>
                <a:srgbClr val="880E0E"/>
              </a:solidFill>
            </a:endParaRPr>
          </a:p>
          <a:p>
            <a:pPr>
              <a:lnSpc>
                <a:spcPct val="110000"/>
              </a:lnSpc>
              <a:spcBef>
                <a:spcPts val="3000"/>
              </a:spcBef>
            </a:pPr>
            <a:r>
              <a:rPr lang="en-US" sz="2600" b="1" dirty="0" smtClean="0"/>
              <a:t>A glance of some of the rows of </a:t>
            </a:r>
          </a:p>
        </p:txBody>
      </p:sp>
      <p:graphicFrame>
        <p:nvGraphicFramePr>
          <p:cNvPr id="10" name="Group 25"/>
          <p:cNvGraphicFramePr>
            <a:graphicFrameLocks noGrp="1"/>
          </p:cNvGraphicFramePr>
          <p:nvPr/>
        </p:nvGraphicFramePr>
        <p:xfrm>
          <a:off x="685800" y="4305300"/>
          <a:ext cx="7772400" cy="2358390"/>
        </p:xfrm>
        <a:graphic>
          <a:graphicData uri="http://schemas.openxmlformats.org/drawingml/2006/table">
            <a:tbl>
              <a:tblPr/>
              <a:tblGrid>
                <a:gridCol w="1219200"/>
                <a:gridCol w="6553200"/>
              </a:tblGrid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ROW #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Features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4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Ltd, Inc, Plc, International, Association, Group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38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9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PCT, N/A, Nil, Dec, BLN,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Avg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, Year-on-Year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11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San, New, France, European, Japan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1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15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Peter, Sir, Charles, Jose, Paul, Lee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8" name="Picture 7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753100" y="3908018"/>
            <a:ext cx="304800" cy="3464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Numerical Results (F-measure)</a:t>
            </a:r>
            <a:endParaRPr lang="en-US" dirty="0"/>
          </a:p>
        </p:txBody>
      </p:sp>
      <p:graphicFrame>
        <p:nvGraphicFramePr>
          <p:cNvPr id="6" name="Group 25"/>
          <p:cNvGraphicFramePr>
            <a:graphicFrameLocks noGrp="1"/>
          </p:cNvGraphicFramePr>
          <p:nvPr/>
        </p:nvGraphicFramePr>
        <p:xfrm>
          <a:off x="457200" y="1676400"/>
          <a:ext cx="7924801" cy="2343150"/>
        </p:xfrm>
        <a:graphic>
          <a:graphicData uri="http://schemas.openxmlformats.org/drawingml/2006/table">
            <a:tbl>
              <a:tblPr/>
              <a:tblGrid>
                <a:gridCol w="2133600"/>
                <a:gridCol w="2706698"/>
                <a:gridCol w="3084503"/>
              </a:tblGrid>
              <a:tr h="2667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82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Data size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82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10k tokens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82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204k tokens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Model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876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Baseline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72.8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85.4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38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Co-training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73.1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85.4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80E0E"/>
                          </a:solidFill>
                          <a:effectLst/>
                          <a:latin typeface="Arial" charset="0"/>
                          <a:ea typeface="ＭＳ Ｐゴシック" pitchFamily="1" charset="-128"/>
                        </a:rPr>
                        <a:t>Structural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80E0E"/>
                          </a:solidFill>
                          <a:effectLst/>
                          <a:latin typeface="Arial" charset="0"/>
                        </a:rPr>
                        <a:t>81.3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Times" pitchFamily="-96" charset="0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80E0E"/>
                          </a:solidFill>
                          <a:effectLst/>
                          <a:latin typeface="Arial" charset="0"/>
                        </a:rPr>
                        <a:t>89.3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28600" y="4343400"/>
            <a:ext cx="8839200" cy="2328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b="1" dirty="0" smtClean="0"/>
              <a:t>  Large difference between co-training here and co-boosting (Collins &amp; Singer 1999)</a:t>
            </a:r>
          </a:p>
          <a:p>
            <a:pPr>
              <a:spcBef>
                <a:spcPts val="2000"/>
              </a:spcBef>
              <a:buFont typeface="Arial" pitchFamily="34" charset="0"/>
              <a:buChar char="•"/>
            </a:pPr>
            <a:r>
              <a:rPr lang="en-US" sz="2800" b="1" dirty="0" smtClean="0">
                <a:solidFill>
                  <a:srgbClr val="008000"/>
                </a:solidFill>
              </a:rPr>
              <a:t>  This task is entity recognition, not classification</a:t>
            </a:r>
          </a:p>
          <a:p>
            <a:pPr>
              <a:spcBef>
                <a:spcPts val="2000"/>
              </a:spcBef>
              <a:buFont typeface="Arial" pitchFamily="34" charset="0"/>
              <a:buChar char="•"/>
            </a:pPr>
            <a:r>
              <a:rPr lang="en-US" sz="2800" b="1" dirty="0" smtClean="0">
                <a:solidFill>
                  <a:srgbClr val="000082"/>
                </a:solidFill>
              </a:rPr>
              <a:t>  We must improve over a supervised baseline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152400" y="1676400"/>
            <a:ext cx="8153400" cy="15240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52400" y="4724400"/>
            <a:ext cx="8534400" cy="1524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127000" y="3581400"/>
            <a:ext cx="8178800" cy="762000"/>
          </a:xfrm>
          <a:prstGeom prst="roundRect">
            <a:avLst/>
          </a:prstGeom>
          <a:solidFill>
            <a:srgbClr val="CD7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798637"/>
            <a:ext cx="8686800" cy="4525963"/>
          </a:xfrm>
        </p:spPr>
        <p:txBody>
          <a:bodyPr/>
          <a:lstStyle/>
          <a:p>
            <a:pPr marL="514350" indent="-514350">
              <a:spcBef>
                <a:spcPts val="500"/>
              </a:spcBef>
              <a:buFont typeface="+mj-lt"/>
              <a:buAutoNum type="arabicParenR"/>
            </a:pPr>
            <a:r>
              <a:rPr lang="en-US" sz="2800" b="1" dirty="0" smtClean="0"/>
              <a:t>Bootstrapping (50 minutes)</a:t>
            </a:r>
          </a:p>
          <a:p>
            <a:pPr marL="914400" lvl="1" indent="-514350">
              <a:spcBef>
                <a:spcPts val="500"/>
              </a:spcBef>
            </a:pPr>
            <a:r>
              <a:rPr lang="en-US" sz="2400" b="1" dirty="0" smtClean="0"/>
              <a:t>Co-training</a:t>
            </a:r>
          </a:p>
          <a:p>
            <a:pPr marL="914400" lvl="1" indent="-514350">
              <a:spcBef>
                <a:spcPts val="500"/>
              </a:spcBef>
            </a:pPr>
            <a:r>
              <a:rPr lang="en-US" sz="2400" b="1" dirty="0" smtClean="0"/>
              <a:t>Latent variables with linguistic side information</a:t>
            </a:r>
          </a:p>
          <a:p>
            <a:pPr marL="514350" indent="-514350">
              <a:spcBef>
                <a:spcPts val="5000"/>
              </a:spcBef>
              <a:buFont typeface="+mj-lt"/>
              <a:buAutoNum type="arabicParenR"/>
            </a:pPr>
            <a:r>
              <a:rPr lang="en-US" sz="2800" b="1" dirty="0" smtClean="0">
                <a:solidFill>
                  <a:srgbClr val="000082"/>
                </a:solidFill>
              </a:rPr>
              <a:t>Graph-regularization (45 minutes)</a:t>
            </a:r>
          </a:p>
          <a:p>
            <a:pPr marL="514350" indent="-514350">
              <a:spcBef>
                <a:spcPts val="5000"/>
              </a:spcBef>
              <a:buFont typeface="+mj-lt"/>
              <a:buAutoNum type="arabicParenR"/>
            </a:pPr>
            <a:r>
              <a:rPr lang="en-US" sz="2800" b="1" dirty="0" smtClean="0">
                <a:solidFill>
                  <a:srgbClr val="880E0E"/>
                </a:solidFill>
              </a:rPr>
              <a:t>Structural learning (55 minutes)</a:t>
            </a:r>
          </a:p>
          <a:p>
            <a:pPr marL="914400" lvl="1" indent="-514350">
              <a:spcBef>
                <a:spcPts val="500"/>
              </a:spcBef>
            </a:pPr>
            <a:r>
              <a:rPr lang="en-US" sz="2400" b="1" dirty="0" smtClean="0">
                <a:solidFill>
                  <a:srgbClr val="880E0E"/>
                </a:solidFill>
              </a:rPr>
              <a:t>Entity recognition, domain adaptation, and theoretical analysis</a:t>
            </a:r>
            <a:endParaRPr lang="en-US" sz="2800" b="1" dirty="0">
              <a:solidFill>
                <a:srgbClr val="880E0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5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95250" y="76200"/>
            <a:ext cx="8915400" cy="1143000"/>
          </a:xfrm>
        </p:spPr>
        <p:txBody>
          <a:bodyPr/>
          <a:lstStyle/>
          <a:p>
            <a:pPr eaLnBrk="1" hangingPunct="1"/>
            <a:r>
              <a:rPr lang="en-US" sz="3200" dirty="0" smtClean="0"/>
              <a:t>Domain adaptation with structural learning</a:t>
            </a:r>
          </a:p>
        </p:txBody>
      </p:sp>
      <p:sp>
        <p:nvSpPr>
          <p:cNvPr id="260099" name="Rectangle 3"/>
          <p:cNvSpPr>
            <a:spLocks noChangeArrowheads="1"/>
          </p:cNvSpPr>
          <p:nvPr/>
        </p:nvSpPr>
        <p:spPr bwMode="auto">
          <a:xfrm>
            <a:off x="381000" y="2509837"/>
            <a:ext cx="4114800" cy="408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  <a:spcBef>
                <a:spcPct val="100000"/>
              </a:spcBef>
            </a:pPr>
            <a:r>
              <a:rPr lang="en-US" b="1" dirty="0">
                <a:latin typeface="Times New Roman" pitchFamily="18" charset="0"/>
              </a:rPr>
              <a:t>Running with Scissors: A Memoir</a:t>
            </a:r>
          </a:p>
          <a:p>
            <a:pPr eaLnBrk="0" hangingPunct="0">
              <a:lnSpc>
                <a:spcPct val="150000"/>
              </a:lnSpc>
            </a:pPr>
            <a:r>
              <a:rPr lang="en-US" b="1" dirty="0">
                <a:latin typeface="Times New Roman" pitchFamily="18" charset="0"/>
              </a:rPr>
              <a:t>Title: </a:t>
            </a:r>
            <a:r>
              <a:rPr lang="en-US" dirty="0">
                <a:latin typeface="Times New Roman" pitchFamily="18" charset="0"/>
              </a:rPr>
              <a:t>Horrible book, horrible.</a:t>
            </a:r>
          </a:p>
          <a:p>
            <a:pPr eaLnBrk="0" hangingPunct="0">
              <a:lnSpc>
                <a:spcPct val="150000"/>
              </a:lnSpc>
              <a:spcBef>
                <a:spcPct val="100000"/>
              </a:spcBef>
            </a:pPr>
            <a:r>
              <a:rPr lang="en-US" dirty="0">
                <a:latin typeface="Times New Roman" pitchFamily="18" charset="0"/>
              </a:rPr>
              <a:t>This book was horrible.  I read half of it, suffering from a headache the entire time, and eventually i lit it on fire.  One less copy in the world...don't waste your money.  I wish i had the time spent reading this book back so i could use it for better purposes.  This book wasted my life</a:t>
            </a:r>
          </a:p>
        </p:txBody>
      </p:sp>
      <p:sp>
        <p:nvSpPr>
          <p:cNvPr id="260105" name="Rectangle 9"/>
          <p:cNvSpPr>
            <a:spLocks noChangeArrowheads="1"/>
          </p:cNvSpPr>
          <p:nvPr/>
        </p:nvSpPr>
        <p:spPr bwMode="auto">
          <a:xfrm>
            <a:off x="4953000" y="2547937"/>
            <a:ext cx="3886200" cy="408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  <a:spcBef>
                <a:spcPct val="100000"/>
              </a:spcBef>
            </a:pPr>
            <a:r>
              <a:rPr lang="en-US" b="1" dirty="0" err="1">
                <a:latin typeface="Times New Roman" pitchFamily="18" charset="0"/>
              </a:rPr>
              <a:t>Avante</a:t>
            </a:r>
            <a:r>
              <a:rPr lang="en-US" b="1" dirty="0">
                <a:latin typeface="Times New Roman" pitchFamily="18" charset="0"/>
              </a:rPr>
              <a:t> Deep Fryer, Chrome &amp; Black</a:t>
            </a:r>
            <a:endParaRPr lang="en-US" dirty="0">
              <a:latin typeface="Times New Roman" pitchFamily="18" charset="0"/>
            </a:endParaRPr>
          </a:p>
          <a:p>
            <a:pPr eaLnBrk="0" hangingPunct="0">
              <a:lnSpc>
                <a:spcPct val="150000"/>
              </a:lnSpc>
            </a:pPr>
            <a:r>
              <a:rPr lang="en-US" b="1" dirty="0">
                <a:latin typeface="Times New Roman" pitchFamily="18" charset="0"/>
              </a:rPr>
              <a:t>Title:</a:t>
            </a:r>
            <a:r>
              <a:rPr lang="en-US" dirty="0">
                <a:latin typeface="Times New Roman" pitchFamily="18" charset="0"/>
              </a:rPr>
              <a:t> lid does not work well...</a:t>
            </a:r>
          </a:p>
          <a:p>
            <a:pPr eaLnBrk="0" hangingPunct="0">
              <a:lnSpc>
                <a:spcPct val="150000"/>
              </a:lnSpc>
              <a:spcBef>
                <a:spcPct val="100000"/>
              </a:spcBef>
            </a:pPr>
            <a:r>
              <a:rPr lang="en-US" dirty="0">
                <a:latin typeface="Times New Roman" pitchFamily="18" charset="0"/>
              </a:rPr>
              <a:t>I love the way the </a:t>
            </a:r>
            <a:r>
              <a:rPr lang="en-US" dirty="0" err="1">
                <a:latin typeface="Times New Roman" pitchFamily="18" charset="0"/>
              </a:rPr>
              <a:t>Tefal</a:t>
            </a:r>
            <a:r>
              <a:rPr lang="en-US" dirty="0">
                <a:latin typeface="Times New Roman" pitchFamily="18" charset="0"/>
              </a:rPr>
              <a:t> deep fryer cooks, however, I am returning my second one due to a defective lid closure.  The lid may close initially, but after a few uses it no longer stays closed. I will not be purchasing this one again.</a:t>
            </a:r>
          </a:p>
        </p:txBody>
      </p:sp>
      <p:sp>
        <p:nvSpPr>
          <p:cNvPr id="260108" name="Rectangle 12"/>
          <p:cNvSpPr>
            <a:spLocks noChangeArrowheads="1"/>
          </p:cNvSpPr>
          <p:nvPr/>
        </p:nvSpPr>
        <p:spPr bwMode="auto">
          <a:xfrm>
            <a:off x="304800" y="2586037"/>
            <a:ext cx="4191000" cy="40386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0113" name="Rectangle 17"/>
          <p:cNvSpPr>
            <a:spLocks noChangeArrowheads="1"/>
          </p:cNvSpPr>
          <p:nvPr/>
        </p:nvSpPr>
        <p:spPr bwMode="auto">
          <a:xfrm>
            <a:off x="4927600" y="2586037"/>
            <a:ext cx="3886200" cy="40386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0115" name="Rectangle 19"/>
          <p:cNvSpPr>
            <a:spLocks noChangeArrowheads="1"/>
          </p:cNvSpPr>
          <p:nvPr/>
        </p:nvSpPr>
        <p:spPr bwMode="auto">
          <a:xfrm>
            <a:off x="390525" y="2509837"/>
            <a:ext cx="4114800" cy="408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  <a:spcBef>
                <a:spcPct val="100000"/>
              </a:spcBef>
            </a:pPr>
            <a:r>
              <a:rPr lang="en-US" b="1" dirty="0">
                <a:latin typeface="Times New Roman" pitchFamily="18" charset="0"/>
              </a:rPr>
              <a:t>Running with Scissors: A Memoir</a:t>
            </a:r>
          </a:p>
          <a:p>
            <a:pPr eaLnBrk="0" hangingPunct="0">
              <a:lnSpc>
                <a:spcPct val="150000"/>
              </a:lnSpc>
            </a:pPr>
            <a:r>
              <a:rPr lang="en-US" b="1" dirty="0">
                <a:latin typeface="Times New Roman" pitchFamily="18" charset="0"/>
              </a:rPr>
              <a:t>Title: </a:t>
            </a:r>
            <a:r>
              <a:rPr lang="en-US" dirty="0">
                <a:latin typeface="Times New Roman" pitchFamily="18" charset="0"/>
              </a:rPr>
              <a:t>Horrible book, horrible.</a:t>
            </a:r>
          </a:p>
          <a:p>
            <a:pPr eaLnBrk="0" hangingPunct="0">
              <a:lnSpc>
                <a:spcPct val="150000"/>
              </a:lnSpc>
              <a:spcBef>
                <a:spcPct val="100000"/>
              </a:spcBef>
            </a:pPr>
            <a:r>
              <a:rPr lang="en-US" dirty="0">
                <a:latin typeface="Times New Roman" pitchFamily="18" charset="0"/>
              </a:rPr>
              <a:t>This book was horrible.  I </a:t>
            </a:r>
            <a:r>
              <a:rPr lang="en-US" b="1" dirty="0">
                <a:solidFill>
                  <a:srgbClr val="0000AC"/>
                </a:solidFill>
                <a:latin typeface="Times New Roman" pitchFamily="18" charset="0"/>
              </a:rPr>
              <a:t>read half</a:t>
            </a:r>
            <a:r>
              <a:rPr lang="en-US" dirty="0">
                <a:latin typeface="Times New Roman" pitchFamily="18" charset="0"/>
              </a:rPr>
              <a:t> of it, </a:t>
            </a:r>
            <a:r>
              <a:rPr lang="en-US" b="1" dirty="0">
                <a:solidFill>
                  <a:srgbClr val="0000AC"/>
                </a:solidFill>
                <a:latin typeface="Times New Roman" pitchFamily="18" charset="0"/>
              </a:rPr>
              <a:t>suffering from a headache</a:t>
            </a:r>
            <a:r>
              <a:rPr lang="en-US" dirty="0">
                <a:latin typeface="Times New Roman" pitchFamily="18" charset="0"/>
              </a:rPr>
              <a:t> the entire time, and eventually </a:t>
            </a:r>
            <a:r>
              <a:rPr lang="en-US" b="1" dirty="0">
                <a:solidFill>
                  <a:srgbClr val="0000AC"/>
                </a:solidFill>
                <a:latin typeface="Times New Roman" pitchFamily="18" charset="0"/>
              </a:rPr>
              <a:t>i lit it on fire</a:t>
            </a:r>
            <a:r>
              <a:rPr lang="en-US" dirty="0">
                <a:latin typeface="Times New Roman" pitchFamily="18" charset="0"/>
              </a:rPr>
              <a:t>.  One less copy in the world...don't waste your money.  I wish i had the time spent reading this book back so i could use it for better purposes.  This book wasted my life</a:t>
            </a:r>
          </a:p>
        </p:txBody>
      </p:sp>
      <p:sp>
        <p:nvSpPr>
          <p:cNvPr id="260116" name="Rectangle 20"/>
          <p:cNvSpPr>
            <a:spLocks noChangeArrowheads="1"/>
          </p:cNvSpPr>
          <p:nvPr/>
        </p:nvSpPr>
        <p:spPr bwMode="auto">
          <a:xfrm>
            <a:off x="304800" y="2586037"/>
            <a:ext cx="4191000" cy="40386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0117" name="Rectangle 21"/>
          <p:cNvSpPr>
            <a:spLocks noChangeArrowheads="1"/>
          </p:cNvSpPr>
          <p:nvPr/>
        </p:nvSpPr>
        <p:spPr bwMode="auto">
          <a:xfrm>
            <a:off x="4953000" y="2543175"/>
            <a:ext cx="3886200" cy="4081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  <a:spcBef>
                <a:spcPct val="100000"/>
              </a:spcBef>
            </a:pPr>
            <a:r>
              <a:rPr lang="en-US" b="1" dirty="0" err="1">
                <a:latin typeface="Times New Roman" pitchFamily="18" charset="0"/>
              </a:rPr>
              <a:t>Avante</a:t>
            </a:r>
            <a:r>
              <a:rPr lang="en-US" b="1" dirty="0">
                <a:latin typeface="Times New Roman" pitchFamily="18" charset="0"/>
              </a:rPr>
              <a:t> Deep Fryer, Chrome &amp; Black</a:t>
            </a:r>
            <a:endParaRPr lang="en-US" dirty="0">
              <a:latin typeface="Times New Roman" pitchFamily="18" charset="0"/>
            </a:endParaRPr>
          </a:p>
          <a:p>
            <a:pPr eaLnBrk="0" hangingPunct="0">
              <a:lnSpc>
                <a:spcPct val="150000"/>
              </a:lnSpc>
            </a:pPr>
            <a:r>
              <a:rPr lang="en-US" b="1" dirty="0">
                <a:latin typeface="Times New Roman" pitchFamily="18" charset="0"/>
              </a:rPr>
              <a:t>Title:</a:t>
            </a:r>
            <a:r>
              <a:rPr lang="en-US" dirty="0">
                <a:latin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</a:rPr>
              <a:t>lid </a:t>
            </a:r>
            <a:r>
              <a:rPr lang="en-US" b="1" dirty="0">
                <a:solidFill>
                  <a:srgbClr val="008000"/>
                </a:solidFill>
                <a:latin typeface="Times New Roman" pitchFamily="18" charset="0"/>
              </a:rPr>
              <a:t>does not work</a:t>
            </a:r>
            <a:r>
              <a:rPr lang="en-US" b="1" dirty="0">
                <a:latin typeface="Times New Roman" pitchFamily="18" charset="0"/>
              </a:rPr>
              <a:t> well...</a:t>
            </a:r>
          </a:p>
          <a:p>
            <a:pPr eaLnBrk="0" hangingPunct="0">
              <a:lnSpc>
                <a:spcPct val="150000"/>
              </a:lnSpc>
              <a:spcBef>
                <a:spcPct val="100000"/>
              </a:spcBef>
            </a:pPr>
            <a:r>
              <a:rPr lang="en-US" dirty="0">
                <a:latin typeface="Times New Roman" pitchFamily="18" charset="0"/>
              </a:rPr>
              <a:t>I love the way the </a:t>
            </a:r>
            <a:r>
              <a:rPr lang="en-US" dirty="0" err="1">
                <a:latin typeface="Times New Roman" pitchFamily="18" charset="0"/>
              </a:rPr>
              <a:t>Tefal</a:t>
            </a:r>
            <a:r>
              <a:rPr lang="en-US" dirty="0">
                <a:latin typeface="Times New Roman" pitchFamily="18" charset="0"/>
              </a:rPr>
              <a:t> deep fryer cooks, however, I am</a:t>
            </a:r>
            <a:r>
              <a:rPr lang="en-US" b="1" dirty="0">
                <a:solidFill>
                  <a:srgbClr val="008000"/>
                </a:solidFill>
                <a:latin typeface="Times New Roman" pitchFamily="18" charset="0"/>
              </a:rPr>
              <a:t> returning </a:t>
            </a:r>
            <a:r>
              <a:rPr lang="en-US" dirty="0">
                <a:latin typeface="Times New Roman" pitchFamily="18" charset="0"/>
              </a:rPr>
              <a:t>my second one due to a </a:t>
            </a:r>
            <a:r>
              <a:rPr lang="en-US" b="1" dirty="0">
                <a:solidFill>
                  <a:srgbClr val="008000"/>
                </a:solidFill>
                <a:latin typeface="Times New Roman" pitchFamily="18" charset="0"/>
              </a:rPr>
              <a:t>defective </a:t>
            </a:r>
            <a:r>
              <a:rPr lang="en-US" dirty="0">
                <a:latin typeface="Times New Roman" pitchFamily="18" charset="0"/>
              </a:rPr>
              <a:t>lid closure.  The lid may close initially, but after a few uses it no longer stays closed. I will not be purchasing this one again.</a:t>
            </a:r>
          </a:p>
        </p:txBody>
      </p:sp>
      <p:sp>
        <p:nvSpPr>
          <p:cNvPr id="260118" name="Rectangle 22"/>
          <p:cNvSpPr>
            <a:spLocks noChangeArrowheads="1"/>
          </p:cNvSpPr>
          <p:nvPr/>
        </p:nvSpPr>
        <p:spPr bwMode="auto">
          <a:xfrm>
            <a:off x="4927600" y="2586037"/>
            <a:ext cx="3886200" cy="40386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0119" name="Rectangle 23"/>
          <p:cNvSpPr>
            <a:spLocks noChangeArrowheads="1"/>
          </p:cNvSpPr>
          <p:nvPr/>
        </p:nvSpPr>
        <p:spPr bwMode="auto">
          <a:xfrm>
            <a:off x="0" y="4414837"/>
            <a:ext cx="9144000" cy="5334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0120" name="Text Box 24"/>
          <p:cNvSpPr txBox="1">
            <a:spLocks noChangeArrowheads="1"/>
          </p:cNvSpPr>
          <p:nvPr/>
        </p:nvSpPr>
        <p:spPr bwMode="auto">
          <a:xfrm>
            <a:off x="0" y="4414837"/>
            <a:ext cx="9144000" cy="5191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E92323"/>
                </a:solidFill>
              </a:rPr>
              <a:t>Error increase: 13% </a:t>
            </a:r>
            <a:r>
              <a:rPr lang="en-US" sz="2800" b="1">
                <a:solidFill>
                  <a:srgbClr val="E92323"/>
                </a:solidFill>
                <a:sym typeface="Wingdings" pitchFamily="2" charset="2"/>
              </a:rPr>
              <a:t> 26%</a:t>
            </a:r>
            <a:r>
              <a:rPr lang="en-US" sz="2800" b="1">
                <a:solidFill>
                  <a:srgbClr val="008600"/>
                </a:solidFill>
                <a:sym typeface="Wingdings" pitchFamily="2" charset="2"/>
              </a:rPr>
              <a:t> </a:t>
            </a:r>
            <a:endParaRPr lang="en-US" sz="2800" b="1">
              <a:solidFill>
                <a:srgbClr val="0086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4800" y="1543050"/>
            <a:ext cx="8610600" cy="833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500"/>
              </a:spcBef>
            </a:pPr>
            <a:r>
              <a:rPr lang="en-US" sz="2200" dirty="0" smtClean="0"/>
              <a:t>Blitzer et al. (2006): Structural Correspondence Learning (SCL)</a:t>
            </a:r>
          </a:p>
          <a:p>
            <a:pPr>
              <a:spcBef>
                <a:spcPts val="500"/>
              </a:spcBef>
            </a:pPr>
            <a:r>
              <a:rPr lang="en-US" sz="2200" dirty="0" smtClean="0"/>
              <a:t>Blitzer et al. (2007):  For sentiment: </a:t>
            </a:r>
            <a:r>
              <a:rPr lang="en-US" sz="2200" b="1" dirty="0" smtClean="0">
                <a:solidFill>
                  <a:srgbClr val="000082"/>
                </a:solidFill>
              </a:rPr>
              <a:t>books</a:t>
            </a:r>
            <a:r>
              <a:rPr lang="en-US" sz="2200" dirty="0" smtClean="0">
                <a:solidFill>
                  <a:srgbClr val="000082"/>
                </a:solidFill>
              </a:rPr>
              <a:t> &amp; </a:t>
            </a:r>
            <a:r>
              <a:rPr lang="en-US" sz="2200" b="1" dirty="0" smtClean="0">
                <a:solidFill>
                  <a:srgbClr val="008000"/>
                </a:solidFill>
              </a:rPr>
              <a:t>kitchen appliances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4" dur="indefinite"/>
                                        <p:tgtEl>
                                          <p:spTgt spid="26009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5" dur="indefinite"/>
                                        <p:tgtEl>
                                          <p:spTgt spid="260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7" dur="indefinite"/>
                                        <p:tgtEl>
                                          <p:spTgt spid="26010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8" dur="indefinite"/>
                                        <p:tgtEl>
                                          <p:spTgt spid="260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26010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1" dur="indefinite"/>
                                        <p:tgtEl>
                                          <p:spTgt spid="260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3" dur="indefinite"/>
                                        <p:tgtEl>
                                          <p:spTgt spid="2601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4" dur="indefinite"/>
                                        <p:tgtEl>
                                          <p:spTgt spid="260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6" dur="indefinite"/>
                                        <p:tgtEl>
                                          <p:spTgt spid="2601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7" dur="indefinite"/>
                                        <p:tgtEl>
                                          <p:spTgt spid="260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9" dur="indefinite"/>
                                        <p:tgtEl>
                                          <p:spTgt spid="2601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0" dur="indefinite"/>
                                        <p:tgtEl>
                                          <p:spTgt spid="260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2601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3" dur="indefinite"/>
                                        <p:tgtEl>
                                          <p:spTgt spid="260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5" dur="indefinite"/>
                                        <p:tgtEl>
                                          <p:spTgt spid="2601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6" dur="indefinite"/>
                                        <p:tgtEl>
                                          <p:spTgt spid="260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0099" grpId="0"/>
      <p:bldP spid="260099" grpId="1"/>
      <p:bldP spid="260099" grpId="2"/>
      <p:bldP spid="260105" grpId="0"/>
      <p:bldP spid="260105" grpId="1"/>
      <p:bldP spid="260105" grpId="2"/>
      <p:bldP spid="260108" grpId="0" animBg="1"/>
      <p:bldP spid="260108" grpId="1" animBg="1"/>
      <p:bldP spid="260113" grpId="0" animBg="1"/>
      <p:bldP spid="260113" grpId="1" animBg="1"/>
      <p:bldP spid="260115" grpId="0"/>
      <p:bldP spid="260115" grpId="1"/>
      <p:bldP spid="260116" grpId="0" animBg="1"/>
      <p:bldP spid="260116" grpId="1" animBg="1"/>
      <p:bldP spid="260117" grpId="0"/>
      <p:bldP spid="260117" grpId="1"/>
      <p:bldP spid="260118" grpId="0" animBg="1"/>
      <p:bldP spid="260118" grpId="1" animBg="1"/>
      <p:bldP spid="260119" grpId="0" animBg="1"/>
      <p:bldP spid="260120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Pivot Features</a:t>
            </a:r>
          </a:p>
        </p:txBody>
      </p:sp>
      <p:sp>
        <p:nvSpPr>
          <p:cNvPr id="299012" name="Text Box 4"/>
          <p:cNvSpPr txBox="1">
            <a:spLocks noChangeArrowheads="1"/>
          </p:cNvSpPr>
          <p:nvPr/>
        </p:nvSpPr>
        <p:spPr bwMode="auto">
          <a:xfrm>
            <a:off x="228600" y="1524000"/>
            <a:ext cx="8915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/>
              <a:t>Pivot features </a:t>
            </a:r>
            <a:r>
              <a:rPr lang="en-US" sz="2400" dirty="0" smtClean="0"/>
              <a:t>are features which are shared across domains</a:t>
            </a:r>
          </a:p>
        </p:txBody>
      </p:sp>
      <p:sp>
        <p:nvSpPr>
          <p:cNvPr id="299013" name="Text Box 5"/>
          <p:cNvSpPr txBox="1">
            <a:spLocks noChangeArrowheads="1"/>
          </p:cNvSpPr>
          <p:nvPr/>
        </p:nvSpPr>
        <p:spPr bwMode="auto">
          <a:xfrm>
            <a:off x="239713" y="2709863"/>
            <a:ext cx="4408487" cy="30162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75000"/>
              </a:spcBef>
              <a:buFontTx/>
              <a:buChar char="•"/>
            </a:pPr>
            <a:r>
              <a:rPr lang="en-US" sz="2000" dirty="0"/>
              <a:t> Do </a:t>
            </a:r>
            <a:r>
              <a:rPr lang="en-US" sz="2000" b="1" dirty="0">
                <a:solidFill>
                  <a:srgbClr val="0000FF"/>
                </a:solidFill>
              </a:rPr>
              <a:t>not buy</a:t>
            </a:r>
            <a:r>
              <a:rPr lang="en-US" sz="2000" dirty="0"/>
              <a:t> the Shark portable steamer …. Trigger mechanism is </a:t>
            </a:r>
            <a:r>
              <a:rPr lang="en-US" sz="2000" b="1" dirty="0">
                <a:solidFill>
                  <a:srgbClr val="E92323"/>
                </a:solidFill>
              </a:rPr>
              <a:t>defective</a:t>
            </a:r>
            <a:r>
              <a:rPr lang="en-US" sz="2000" dirty="0"/>
              <a:t>. </a:t>
            </a:r>
          </a:p>
          <a:p>
            <a:pPr>
              <a:spcBef>
                <a:spcPct val="75000"/>
              </a:spcBef>
              <a:buFontTx/>
              <a:buChar char="•"/>
            </a:pPr>
            <a:r>
              <a:rPr lang="en-US" sz="2000" dirty="0"/>
              <a:t> the very nice lady assured me that I must have a </a:t>
            </a:r>
            <a:r>
              <a:rPr lang="en-US" sz="2000" b="1" dirty="0">
                <a:solidFill>
                  <a:srgbClr val="E92323"/>
                </a:solidFill>
              </a:rPr>
              <a:t>defective </a:t>
            </a:r>
            <a:r>
              <a:rPr lang="en-US" sz="2000" dirty="0"/>
              <a:t>set …. What a </a:t>
            </a:r>
            <a:r>
              <a:rPr lang="en-US" sz="2000" b="1" dirty="0">
                <a:solidFill>
                  <a:srgbClr val="0000FF"/>
                </a:solidFill>
              </a:rPr>
              <a:t>disappointment</a:t>
            </a:r>
            <a:r>
              <a:rPr lang="en-US" sz="2000" dirty="0"/>
              <a:t>!</a:t>
            </a:r>
          </a:p>
          <a:p>
            <a:pPr>
              <a:spcBef>
                <a:spcPct val="75000"/>
              </a:spcBef>
              <a:buFontTx/>
              <a:buChar char="•"/>
            </a:pPr>
            <a:r>
              <a:rPr lang="en-US" sz="2000" dirty="0"/>
              <a:t> Maybe mine was</a:t>
            </a:r>
            <a:r>
              <a:rPr lang="en-US" sz="2000" dirty="0">
                <a:solidFill>
                  <a:srgbClr val="008000"/>
                </a:solidFill>
              </a:rPr>
              <a:t> </a:t>
            </a:r>
            <a:r>
              <a:rPr lang="en-US" sz="2000" b="1" dirty="0">
                <a:solidFill>
                  <a:srgbClr val="E92323"/>
                </a:solidFill>
              </a:rPr>
              <a:t>defective</a:t>
            </a:r>
            <a:r>
              <a:rPr lang="en-US" sz="2000" dirty="0"/>
              <a:t> …. The directions were </a:t>
            </a:r>
            <a:r>
              <a:rPr lang="en-US" sz="2000" b="1" dirty="0">
                <a:solidFill>
                  <a:srgbClr val="0000FF"/>
                </a:solidFill>
              </a:rPr>
              <a:t>unclear</a:t>
            </a:r>
            <a:endParaRPr lang="en-US" sz="2000" dirty="0"/>
          </a:p>
        </p:txBody>
      </p:sp>
      <p:sp>
        <p:nvSpPr>
          <p:cNvPr id="299014" name="Text Box 6"/>
          <p:cNvSpPr txBox="1">
            <a:spLocks noChangeArrowheads="1"/>
          </p:cNvSpPr>
          <p:nvPr/>
        </p:nvSpPr>
        <p:spPr bwMode="auto">
          <a:xfrm>
            <a:off x="152400" y="2228850"/>
            <a:ext cx="44958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dirty="0"/>
              <a:t>Unlabeled</a:t>
            </a:r>
            <a:r>
              <a:rPr lang="en-US" sz="2200" dirty="0">
                <a:solidFill>
                  <a:srgbClr val="E92323"/>
                </a:solidFill>
              </a:rPr>
              <a:t> </a:t>
            </a:r>
            <a:r>
              <a:rPr lang="en-US" sz="2200" b="1" dirty="0">
                <a:solidFill>
                  <a:srgbClr val="E92323"/>
                </a:solidFill>
              </a:rPr>
              <a:t>kitchen</a:t>
            </a:r>
            <a:r>
              <a:rPr lang="en-US" sz="2200" dirty="0"/>
              <a:t> contexts</a:t>
            </a:r>
          </a:p>
        </p:txBody>
      </p:sp>
      <p:sp>
        <p:nvSpPr>
          <p:cNvPr id="299018" name="Text Box 10"/>
          <p:cNvSpPr txBox="1">
            <a:spLocks noChangeArrowheads="1"/>
          </p:cNvSpPr>
          <p:nvPr/>
        </p:nvSpPr>
        <p:spPr bwMode="auto">
          <a:xfrm>
            <a:off x="4887913" y="2709863"/>
            <a:ext cx="4027487" cy="30162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75000"/>
              </a:spcBef>
              <a:buFontTx/>
              <a:buChar char="•"/>
            </a:pPr>
            <a:r>
              <a:rPr lang="en-US" sz="2000" dirty="0"/>
              <a:t> The book is so </a:t>
            </a:r>
            <a:r>
              <a:rPr lang="en-US" sz="2000" b="1" dirty="0">
                <a:solidFill>
                  <a:srgbClr val="008000"/>
                </a:solidFill>
              </a:rPr>
              <a:t>repetitive</a:t>
            </a:r>
            <a:r>
              <a:rPr lang="en-US" sz="2000" dirty="0"/>
              <a:t> that I found myself yelling …. I will definitely </a:t>
            </a:r>
            <a:r>
              <a:rPr lang="en-US" sz="2000" b="1" dirty="0">
                <a:solidFill>
                  <a:srgbClr val="0000FF"/>
                </a:solidFill>
              </a:rPr>
              <a:t>not buy </a:t>
            </a:r>
            <a:r>
              <a:rPr lang="en-US" sz="2000" dirty="0"/>
              <a:t>another.</a:t>
            </a:r>
          </a:p>
          <a:p>
            <a:pPr>
              <a:spcBef>
                <a:spcPct val="75000"/>
              </a:spcBef>
              <a:buFontTx/>
              <a:buChar char="•"/>
            </a:pPr>
            <a:r>
              <a:rPr lang="en-US" sz="2000" dirty="0"/>
              <a:t> A </a:t>
            </a:r>
            <a:r>
              <a:rPr lang="en-US" sz="2000" b="1" dirty="0">
                <a:solidFill>
                  <a:srgbClr val="0000FF"/>
                </a:solidFill>
              </a:rPr>
              <a:t>disappointment </a:t>
            </a:r>
            <a:r>
              <a:rPr lang="en-US" sz="2000" dirty="0"/>
              <a:t>…. Ender was talked about for </a:t>
            </a:r>
            <a:r>
              <a:rPr lang="en-US" sz="2000" b="1" dirty="0">
                <a:solidFill>
                  <a:srgbClr val="008000"/>
                </a:solidFill>
              </a:rPr>
              <a:t>&lt;#&gt; pages</a:t>
            </a:r>
            <a:r>
              <a:rPr lang="en-US" sz="2000" dirty="0"/>
              <a:t> altogether.</a:t>
            </a:r>
          </a:p>
          <a:p>
            <a:pPr>
              <a:spcBef>
                <a:spcPct val="75000"/>
              </a:spcBef>
              <a:buFontTx/>
              <a:buChar char="•"/>
            </a:pPr>
            <a:r>
              <a:rPr lang="en-US" sz="2000" dirty="0"/>
              <a:t> it’s </a:t>
            </a:r>
            <a:r>
              <a:rPr lang="en-US" sz="2000" b="1" dirty="0">
                <a:solidFill>
                  <a:srgbClr val="0000FF"/>
                </a:solidFill>
              </a:rPr>
              <a:t>unclear </a:t>
            </a:r>
            <a:r>
              <a:rPr lang="en-US" sz="2000" dirty="0"/>
              <a:t>…. It’s repetitive and </a:t>
            </a:r>
            <a:r>
              <a:rPr lang="en-US" sz="2000" b="1" dirty="0">
                <a:solidFill>
                  <a:srgbClr val="008000"/>
                </a:solidFill>
              </a:rPr>
              <a:t>boring</a:t>
            </a:r>
          </a:p>
        </p:txBody>
      </p:sp>
      <p:sp>
        <p:nvSpPr>
          <p:cNvPr id="299019" name="Text Box 11"/>
          <p:cNvSpPr txBox="1">
            <a:spLocks noChangeArrowheads="1"/>
          </p:cNvSpPr>
          <p:nvPr/>
        </p:nvSpPr>
        <p:spPr bwMode="auto">
          <a:xfrm>
            <a:off x="4800600" y="2228850"/>
            <a:ext cx="40386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 dirty="0"/>
              <a:t>Unlabeled</a:t>
            </a:r>
            <a:r>
              <a:rPr lang="en-US" sz="2200" dirty="0">
                <a:solidFill>
                  <a:srgbClr val="E92323"/>
                </a:solidFill>
              </a:rPr>
              <a:t> </a:t>
            </a:r>
            <a:r>
              <a:rPr lang="en-US" sz="2200" b="1" dirty="0">
                <a:solidFill>
                  <a:srgbClr val="008000"/>
                </a:solidFill>
              </a:rPr>
              <a:t>books</a:t>
            </a:r>
            <a:r>
              <a:rPr lang="en-US" sz="2200" dirty="0"/>
              <a:t> contexts</a:t>
            </a:r>
          </a:p>
        </p:txBody>
      </p:sp>
      <p:sp>
        <p:nvSpPr>
          <p:cNvPr id="299021" name="Rectangle 13"/>
          <p:cNvSpPr>
            <a:spLocks noChangeArrowheads="1"/>
          </p:cNvSpPr>
          <p:nvPr/>
        </p:nvSpPr>
        <p:spPr bwMode="auto">
          <a:xfrm>
            <a:off x="152400" y="2686050"/>
            <a:ext cx="8763000" cy="31242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6096000"/>
            <a:ext cx="8839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 smtClean="0"/>
              <a:t>Use presence of pivot features as auxiliary problems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9012" grpId="0"/>
      <p:bldP spid="299014" grpId="0"/>
      <p:bldP spid="299019" grpId="0"/>
      <p:bldP spid="299021" grpId="0" animBg="1"/>
      <p:bldP spid="11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686800" cy="1143000"/>
          </a:xfrm>
        </p:spPr>
        <p:txBody>
          <a:bodyPr/>
          <a:lstStyle/>
          <a:p>
            <a:pPr eaLnBrk="1" hangingPunct="1"/>
            <a:r>
              <a:rPr lang="en-US" sz="3200" dirty="0" smtClean="0"/>
              <a:t>Choosing pivot features: mutual information</a:t>
            </a:r>
          </a:p>
        </p:txBody>
      </p:sp>
      <p:sp>
        <p:nvSpPr>
          <p:cNvPr id="299012" name="Text Box 4"/>
          <p:cNvSpPr txBox="1">
            <a:spLocks noChangeArrowheads="1"/>
          </p:cNvSpPr>
          <p:nvPr/>
        </p:nvSpPr>
        <p:spPr bwMode="auto">
          <a:xfrm>
            <a:off x="228600" y="1595735"/>
            <a:ext cx="8915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/>
              <a:t>Pivot selection (SCL):  </a:t>
            </a:r>
            <a:r>
              <a:rPr lang="en-US" sz="2000" dirty="0" smtClean="0"/>
              <a:t>Select top features      by shared counts</a:t>
            </a:r>
          </a:p>
        </p:txBody>
      </p:sp>
      <p:pic>
        <p:nvPicPr>
          <p:cNvPr id="31" name="Picture 30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 bwMode="auto">
          <a:xfrm>
            <a:off x="5828777" y="1802892"/>
            <a:ext cx="228600" cy="178308"/>
          </a:xfrm>
          <a:prstGeom prst="rect">
            <a:avLst/>
          </a:prstGeom>
          <a:noFill/>
          <a:ln/>
          <a:effectLst/>
        </p:spPr>
      </p:pic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227556" y="2362200"/>
            <a:ext cx="89154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rgbClr val="000082"/>
                </a:solidFill>
              </a:rPr>
              <a:t>Pivot selection (SCL-MI):  </a:t>
            </a:r>
            <a:r>
              <a:rPr lang="en-US" sz="2000" dirty="0" smtClean="0">
                <a:solidFill>
                  <a:srgbClr val="000082"/>
                </a:solidFill>
              </a:rPr>
              <a:t>Select top features in two passes</a:t>
            </a:r>
          </a:p>
          <a:p>
            <a:pPr>
              <a:spcBef>
                <a:spcPct val="50000"/>
              </a:spcBef>
            </a:pPr>
            <a:r>
              <a:rPr lang="en-US" sz="2000" dirty="0" smtClean="0"/>
              <a:t>    (1) Filter feature      if min count in both domains &lt; k</a:t>
            </a:r>
          </a:p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880E0E"/>
                </a:solidFill>
              </a:rPr>
              <a:t>    (2) Select top filtered features by </a:t>
            </a:r>
          </a:p>
        </p:txBody>
      </p:sp>
      <p:pic>
        <p:nvPicPr>
          <p:cNvPr id="19" name="Picture 18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 bwMode="auto">
          <a:xfrm>
            <a:off x="2462408" y="3036518"/>
            <a:ext cx="227503" cy="177452"/>
          </a:xfrm>
          <a:prstGeom prst="rect">
            <a:avLst/>
          </a:prstGeom>
          <a:noFill/>
          <a:ln/>
          <a:effectLst/>
        </p:spPr>
      </p:pic>
      <p:pic>
        <p:nvPicPr>
          <p:cNvPr id="34" name="Picture 33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 bwMode="auto">
          <a:xfrm>
            <a:off x="4279204" y="3436608"/>
            <a:ext cx="1194145" cy="284913"/>
          </a:xfrm>
          <a:prstGeom prst="rect">
            <a:avLst/>
          </a:prstGeom>
          <a:noFill/>
          <a:ln/>
          <a:effectLst/>
        </p:spPr>
      </p:pic>
      <p:graphicFrame>
        <p:nvGraphicFramePr>
          <p:cNvPr id="24" name="Group 9"/>
          <p:cNvGraphicFramePr>
            <a:graphicFrameLocks noGrp="1"/>
          </p:cNvGraphicFramePr>
          <p:nvPr/>
        </p:nvGraphicFramePr>
        <p:xfrm>
          <a:off x="381000" y="5338762"/>
          <a:ext cx="8229600" cy="1138238"/>
        </p:xfrm>
        <a:graphic>
          <a:graphicData uri="http://schemas.openxmlformats.org/drawingml/2006/table">
            <a:tbl>
              <a:tblPr/>
              <a:tblGrid>
                <a:gridCol w="4038600"/>
                <a:gridCol w="4191000"/>
              </a:tblGrid>
              <a:tr h="1138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book   one   &lt;num&gt;   so   all   very   about   they   like   good   when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82"/>
                          </a:solidFill>
                          <a:effectLst/>
                          <a:latin typeface="Arial" charset="0"/>
                        </a:rPr>
                        <a:t>a_must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82"/>
                          </a:solidFill>
                          <a:effectLst/>
                          <a:latin typeface="Arial" charset="0"/>
                        </a:rPr>
                        <a:t>  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82"/>
                          </a:solidFill>
                          <a:effectLst/>
                          <a:latin typeface="Arial" charset="0"/>
                        </a:rPr>
                        <a:t>a_wonderful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82"/>
                          </a:solidFill>
                          <a:effectLst/>
                          <a:latin typeface="Arial" charset="0"/>
                        </a:rPr>
                        <a:t>  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82"/>
                          </a:solidFill>
                          <a:effectLst/>
                          <a:latin typeface="Arial" charset="0"/>
                        </a:rPr>
                        <a:t>loved_it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82"/>
                          </a:solidFill>
                          <a:effectLst/>
                          <a:latin typeface="Arial" charset="0"/>
                        </a:rPr>
                        <a:t> weak  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82"/>
                          </a:solidFill>
                          <a:effectLst/>
                          <a:latin typeface="Arial" charset="0"/>
                        </a:rPr>
                        <a:t>don’t_waste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82"/>
                          </a:solidFill>
                          <a:effectLst/>
                          <a:latin typeface="Arial" charset="0"/>
                        </a:rPr>
                        <a:t>   awful  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82"/>
                          </a:solidFill>
                          <a:effectLst/>
                          <a:latin typeface="Arial" charset="0"/>
                        </a:rPr>
                        <a:t>highly_recommended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82"/>
                          </a:solidFill>
                          <a:effectLst/>
                          <a:latin typeface="Arial" charset="0"/>
                        </a:rPr>
                        <a:t>  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82"/>
                          </a:solidFill>
                          <a:effectLst/>
                          <a:latin typeface="Arial" charset="0"/>
                        </a:rPr>
                        <a:t>and_easy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8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5" name="Text Box 4"/>
          <p:cNvSpPr txBox="1">
            <a:spLocks noChangeArrowheads="1"/>
          </p:cNvSpPr>
          <p:nvPr/>
        </p:nvSpPr>
        <p:spPr bwMode="auto">
          <a:xfrm>
            <a:off x="228600" y="4262735"/>
            <a:ext cx="3886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u="sng" dirty="0" smtClean="0">
                <a:solidFill>
                  <a:srgbClr val="008000"/>
                </a:solidFill>
              </a:rPr>
              <a:t>Books-kitchen example</a:t>
            </a:r>
            <a:endParaRPr lang="en-US" sz="2400" u="sng" dirty="0" smtClean="0">
              <a:solidFill>
                <a:srgbClr val="008000"/>
              </a:solidFill>
            </a:endParaRPr>
          </a:p>
        </p:txBody>
      </p:sp>
      <p:sp>
        <p:nvSpPr>
          <p:cNvPr id="26" name="Text Box 4"/>
          <p:cNvSpPr txBox="1">
            <a:spLocks noChangeArrowheads="1"/>
          </p:cNvSpPr>
          <p:nvPr/>
        </p:nvSpPr>
        <p:spPr bwMode="auto">
          <a:xfrm>
            <a:off x="4495800" y="4953000"/>
            <a:ext cx="3124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 smtClean="0">
                <a:solidFill>
                  <a:srgbClr val="000082"/>
                </a:solidFill>
              </a:rPr>
              <a:t>In SCL-MI, not SCL</a:t>
            </a:r>
            <a:endParaRPr lang="en-US" sz="2000" dirty="0" smtClean="0">
              <a:solidFill>
                <a:srgbClr val="000082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81000" y="4957762"/>
            <a:ext cx="24913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 smtClean="0"/>
              <a:t>In SCL, not SCL-MI</a:t>
            </a:r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9012" grpId="0"/>
      <p:bldP spid="25" grpId="0"/>
      <p:bldP spid="26" grpId="0"/>
      <p:bldP spid="27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Sentiment Classification Data</a:t>
            </a:r>
          </a:p>
        </p:txBody>
      </p:sp>
      <p:sp>
        <p:nvSpPr>
          <p:cNvPr id="274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6868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b="1" smtClean="0"/>
              <a:t>Product reviews from Amazon.com</a:t>
            </a:r>
          </a:p>
          <a:p>
            <a:pPr lvl="1"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US" sz="2000" smtClean="0"/>
              <a:t>Books, DVDs, Kitchen Appliances, Electronics</a:t>
            </a:r>
          </a:p>
          <a:p>
            <a:pPr lvl="1"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US" sz="2000" smtClean="0"/>
              <a:t>2000 labeled reviews from each domain</a:t>
            </a:r>
          </a:p>
          <a:p>
            <a:pPr lvl="1"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US" sz="2000" smtClean="0"/>
              <a:t>3000 – 6000 unlabeled reviews</a:t>
            </a:r>
          </a:p>
          <a:p>
            <a:pPr eaLnBrk="1" hangingPunct="1">
              <a:lnSpc>
                <a:spcPct val="80000"/>
              </a:lnSpc>
              <a:spcBef>
                <a:spcPct val="75000"/>
              </a:spcBef>
            </a:pPr>
            <a:r>
              <a:rPr lang="en-US" sz="2400" b="1" smtClean="0"/>
              <a:t>Binary classification problem </a:t>
            </a:r>
          </a:p>
          <a:p>
            <a:pPr lvl="1"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US" sz="2000" smtClean="0"/>
              <a:t>Positive if 4 stars or more, negative if 2 or less</a:t>
            </a:r>
          </a:p>
          <a:p>
            <a:pPr eaLnBrk="1" hangingPunct="1">
              <a:lnSpc>
                <a:spcPct val="80000"/>
              </a:lnSpc>
              <a:spcBef>
                <a:spcPct val="75000"/>
              </a:spcBef>
            </a:pPr>
            <a:r>
              <a:rPr lang="en-US" sz="2400" b="1" smtClean="0"/>
              <a:t>Features: </a:t>
            </a:r>
            <a:r>
              <a:rPr lang="en-US" sz="2400" smtClean="0"/>
              <a:t>unigrams &amp; bigrams</a:t>
            </a:r>
          </a:p>
          <a:p>
            <a:pPr eaLnBrk="1" hangingPunct="1">
              <a:lnSpc>
                <a:spcPct val="80000"/>
              </a:lnSpc>
              <a:spcBef>
                <a:spcPct val="75000"/>
              </a:spcBef>
            </a:pPr>
            <a:r>
              <a:rPr lang="en-US" sz="2400" b="1" smtClean="0">
                <a:solidFill>
                  <a:srgbClr val="0000FF"/>
                </a:solidFill>
              </a:rPr>
              <a:t>Pivots:</a:t>
            </a:r>
            <a:r>
              <a:rPr lang="en-US" sz="2400" b="1" smtClean="0"/>
              <a:t> </a:t>
            </a:r>
            <a:r>
              <a:rPr lang="en-US" sz="2400" smtClean="0"/>
              <a:t>SCL &amp; SCL-MI</a:t>
            </a:r>
          </a:p>
          <a:p>
            <a:pPr eaLnBrk="1" hangingPunct="1">
              <a:lnSpc>
                <a:spcPct val="80000"/>
              </a:lnSpc>
              <a:spcBef>
                <a:spcPct val="75000"/>
              </a:spcBef>
            </a:pPr>
            <a:r>
              <a:rPr lang="en-US" sz="2400" b="1" smtClean="0"/>
              <a:t>At train time: </a:t>
            </a:r>
            <a:r>
              <a:rPr lang="en-US" sz="2400" smtClean="0"/>
              <a:t>minimize Huberized hinge loss (Zhang, 2004)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Line 2"/>
          <p:cNvSpPr>
            <a:spLocks noChangeShapeType="1"/>
          </p:cNvSpPr>
          <p:nvPr/>
        </p:nvSpPr>
        <p:spPr bwMode="auto">
          <a:xfrm flipH="1" flipV="1">
            <a:off x="5267325" y="4597400"/>
            <a:ext cx="609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483" name="Rectangle 3"/>
          <p:cNvSpPr>
            <a:spLocks noChangeArrowheads="1"/>
          </p:cNvSpPr>
          <p:nvPr/>
        </p:nvSpPr>
        <p:spPr bwMode="auto">
          <a:xfrm>
            <a:off x="4343400" y="4759325"/>
            <a:ext cx="1143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484" name="Line 4"/>
          <p:cNvSpPr>
            <a:spLocks noChangeShapeType="1"/>
          </p:cNvSpPr>
          <p:nvPr/>
        </p:nvSpPr>
        <p:spPr bwMode="auto">
          <a:xfrm flipH="1" flipV="1">
            <a:off x="2438400" y="4606925"/>
            <a:ext cx="619125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485" name="Rectangle 5"/>
          <p:cNvSpPr>
            <a:spLocks noChangeArrowheads="1"/>
          </p:cNvSpPr>
          <p:nvPr/>
        </p:nvSpPr>
        <p:spPr bwMode="auto">
          <a:xfrm>
            <a:off x="2743200" y="4759325"/>
            <a:ext cx="14478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8" name="Line 6"/>
          <p:cNvSpPr>
            <a:spLocks noChangeShapeType="1"/>
          </p:cNvSpPr>
          <p:nvPr/>
        </p:nvSpPr>
        <p:spPr bwMode="auto">
          <a:xfrm>
            <a:off x="152400" y="4376738"/>
            <a:ext cx="883920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799" name="Line 7"/>
          <p:cNvSpPr>
            <a:spLocks noChangeShapeType="1"/>
          </p:cNvSpPr>
          <p:nvPr/>
        </p:nvSpPr>
        <p:spPr bwMode="auto">
          <a:xfrm>
            <a:off x="4352925" y="4102100"/>
            <a:ext cx="9525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00" name="Text Box 8"/>
          <p:cNvSpPr txBox="1">
            <a:spLocks noChangeArrowheads="1"/>
          </p:cNvSpPr>
          <p:nvPr/>
        </p:nvSpPr>
        <p:spPr bwMode="auto">
          <a:xfrm>
            <a:off x="304800" y="1447800"/>
            <a:ext cx="8610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E92323"/>
                </a:solidFill>
              </a:rPr>
              <a:t>negative</a:t>
            </a:r>
            <a:r>
              <a:rPr lang="en-US" sz="2800" b="1"/>
              <a:t>                    vs.                 </a:t>
            </a:r>
            <a:r>
              <a:rPr lang="en-US" sz="2800" b="1">
                <a:solidFill>
                  <a:srgbClr val="0000FF"/>
                </a:solidFill>
              </a:rPr>
              <a:t>positive</a:t>
            </a:r>
          </a:p>
        </p:txBody>
      </p:sp>
      <p:sp>
        <p:nvSpPr>
          <p:cNvPr id="276489" name="Text Box 9"/>
          <p:cNvSpPr txBox="1">
            <a:spLocks noChangeArrowheads="1"/>
          </p:cNvSpPr>
          <p:nvPr/>
        </p:nvSpPr>
        <p:spPr bwMode="auto">
          <a:xfrm>
            <a:off x="304800" y="3311525"/>
            <a:ext cx="1295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E92323"/>
                </a:solidFill>
              </a:rPr>
              <a:t>plot</a:t>
            </a:r>
          </a:p>
        </p:txBody>
      </p:sp>
      <p:sp>
        <p:nvSpPr>
          <p:cNvPr id="276490" name="Text Box 10"/>
          <p:cNvSpPr txBox="1">
            <a:spLocks noChangeArrowheads="1"/>
          </p:cNvSpPr>
          <p:nvPr/>
        </p:nvSpPr>
        <p:spPr bwMode="auto">
          <a:xfrm>
            <a:off x="1371600" y="3311525"/>
            <a:ext cx="1828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E92323"/>
                </a:solidFill>
              </a:rPr>
              <a:t>&lt;#&gt;_pages</a:t>
            </a:r>
          </a:p>
        </p:txBody>
      </p:sp>
      <p:sp>
        <p:nvSpPr>
          <p:cNvPr id="276491" name="Text Box 11"/>
          <p:cNvSpPr txBox="1">
            <a:spLocks noChangeArrowheads="1"/>
          </p:cNvSpPr>
          <p:nvPr/>
        </p:nvSpPr>
        <p:spPr bwMode="auto">
          <a:xfrm>
            <a:off x="3005138" y="3306763"/>
            <a:ext cx="1676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E92323"/>
                </a:solidFill>
              </a:rPr>
              <a:t>predictable</a:t>
            </a:r>
          </a:p>
        </p:txBody>
      </p:sp>
      <p:sp>
        <p:nvSpPr>
          <p:cNvPr id="276492" name="Rectangle 12"/>
          <p:cNvSpPr>
            <a:spLocks noChangeArrowheads="1"/>
          </p:cNvSpPr>
          <p:nvPr/>
        </p:nvSpPr>
        <p:spPr bwMode="auto">
          <a:xfrm>
            <a:off x="352425" y="3311525"/>
            <a:ext cx="6096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493" name="Line 13"/>
          <p:cNvSpPr>
            <a:spLocks noChangeShapeType="1"/>
          </p:cNvSpPr>
          <p:nvPr/>
        </p:nvSpPr>
        <p:spPr bwMode="auto">
          <a:xfrm>
            <a:off x="2209800" y="414972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494" name="Line 14"/>
          <p:cNvSpPr>
            <a:spLocks noChangeShapeType="1"/>
          </p:cNvSpPr>
          <p:nvPr/>
        </p:nvSpPr>
        <p:spPr bwMode="auto">
          <a:xfrm>
            <a:off x="638175" y="3692525"/>
            <a:ext cx="1571625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495" name="Rectangle 15"/>
          <p:cNvSpPr>
            <a:spLocks noChangeArrowheads="1"/>
          </p:cNvSpPr>
          <p:nvPr/>
        </p:nvSpPr>
        <p:spPr bwMode="auto">
          <a:xfrm>
            <a:off x="1385888" y="3311525"/>
            <a:ext cx="1323975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496" name="Rectangle 16"/>
          <p:cNvSpPr>
            <a:spLocks noChangeArrowheads="1"/>
          </p:cNvSpPr>
          <p:nvPr/>
        </p:nvSpPr>
        <p:spPr bwMode="auto">
          <a:xfrm>
            <a:off x="3048000" y="3311525"/>
            <a:ext cx="12954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497" name="Line 17"/>
          <p:cNvSpPr>
            <a:spLocks noChangeShapeType="1"/>
          </p:cNvSpPr>
          <p:nvPr/>
        </p:nvSpPr>
        <p:spPr bwMode="auto">
          <a:xfrm>
            <a:off x="2819400" y="414972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498" name="Line 18"/>
          <p:cNvSpPr>
            <a:spLocks noChangeShapeType="1"/>
          </p:cNvSpPr>
          <p:nvPr/>
        </p:nvSpPr>
        <p:spPr bwMode="auto">
          <a:xfrm flipH="1">
            <a:off x="3252788" y="4114800"/>
            <a:ext cx="0" cy="273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499" name="Line 19"/>
          <p:cNvSpPr>
            <a:spLocks noChangeShapeType="1"/>
          </p:cNvSpPr>
          <p:nvPr/>
        </p:nvSpPr>
        <p:spPr bwMode="auto">
          <a:xfrm flipH="1" flipV="1">
            <a:off x="2138363" y="3698875"/>
            <a:ext cx="681037" cy="447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500" name="Line 20"/>
          <p:cNvSpPr>
            <a:spLocks noChangeShapeType="1"/>
          </p:cNvSpPr>
          <p:nvPr/>
        </p:nvSpPr>
        <p:spPr bwMode="auto">
          <a:xfrm flipV="1">
            <a:off x="3251200" y="3697288"/>
            <a:ext cx="503238" cy="411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501" name="Text Box 21"/>
          <p:cNvSpPr txBox="1">
            <a:spLocks noChangeArrowheads="1"/>
          </p:cNvSpPr>
          <p:nvPr/>
        </p:nvSpPr>
        <p:spPr bwMode="auto">
          <a:xfrm>
            <a:off x="4557713" y="3235325"/>
            <a:ext cx="1447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fascinating</a:t>
            </a:r>
          </a:p>
        </p:txBody>
      </p:sp>
      <p:sp>
        <p:nvSpPr>
          <p:cNvPr id="276502" name="Text Box 22"/>
          <p:cNvSpPr txBox="1">
            <a:spLocks noChangeArrowheads="1"/>
          </p:cNvSpPr>
          <p:nvPr/>
        </p:nvSpPr>
        <p:spPr bwMode="auto">
          <a:xfrm>
            <a:off x="5762625" y="2701925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engaging</a:t>
            </a:r>
          </a:p>
        </p:txBody>
      </p:sp>
      <p:sp>
        <p:nvSpPr>
          <p:cNvPr id="276503" name="Text Box 23"/>
          <p:cNvSpPr txBox="1">
            <a:spLocks noChangeArrowheads="1"/>
          </p:cNvSpPr>
          <p:nvPr/>
        </p:nvSpPr>
        <p:spPr bwMode="auto">
          <a:xfrm>
            <a:off x="7043738" y="2701925"/>
            <a:ext cx="137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must_read</a:t>
            </a:r>
          </a:p>
        </p:txBody>
      </p:sp>
      <p:sp>
        <p:nvSpPr>
          <p:cNvPr id="276504" name="Text Box 24"/>
          <p:cNvSpPr txBox="1">
            <a:spLocks noChangeArrowheads="1"/>
          </p:cNvSpPr>
          <p:nvPr/>
        </p:nvSpPr>
        <p:spPr bwMode="auto">
          <a:xfrm>
            <a:off x="7620000" y="3292475"/>
            <a:ext cx="137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grisham</a:t>
            </a:r>
          </a:p>
        </p:txBody>
      </p:sp>
      <p:sp>
        <p:nvSpPr>
          <p:cNvPr id="276505" name="Rectangle 25"/>
          <p:cNvSpPr>
            <a:spLocks noChangeArrowheads="1"/>
          </p:cNvSpPr>
          <p:nvPr/>
        </p:nvSpPr>
        <p:spPr bwMode="auto">
          <a:xfrm>
            <a:off x="4572000" y="3235325"/>
            <a:ext cx="13716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06" name="Line 26"/>
          <p:cNvSpPr>
            <a:spLocks noChangeShapeType="1"/>
          </p:cNvSpPr>
          <p:nvPr/>
        </p:nvSpPr>
        <p:spPr bwMode="auto">
          <a:xfrm>
            <a:off x="6086475" y="414972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507" name="Line 27"/>
          <p:cNvSpPr>
            <a:spLocks noChangeShapeType="1"/>
          </p:cNvSpPr>
          <p:nvPr/>
        </p:nvSpPr>
        <p:spPr bwMode="auto">
          <a:xfrm flipH="1">
            <a:off x="5715000" y="3082925"/>
            <a:ext cx="6096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508" name="Rectangle 28"/>
          <p:cNvSpPr>
            <a:spLocks noChangeArrowheads="1"/>
          </p:cNvSpPr>
          <p:nvPr/>
        </p:nvSpPr>
        <p:spPr bwMode="auto">
          <a:xfrm>
            <a:off x="7086600" y="2701925"/>
            <a:ext cx="12954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09" name="Rectangle 29"/>
          <p:cNvSpPr>
            <a:spLocks noChangeArrowheads="1"/>
          </p:cNvSpPr>
          <p:nvPr/>
        </p:nvSpPr>
        <p:spPr bwMode="auto">
          <a:xfrm>
            <a:off x="5791200" y="2701925"/>
            <a:ext cx="1143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10" name="Rectangle 30"/>
          <p:cNvSpPr>
            <a:spLocks noChangeArrowheads="1"/>
          </p:cNvSpPr>
          <p:nvPr/>
        </p:nvSpPr>
        <p:spPr bwMode="auto">
          <a:xfrm>
            <a:off x="7648575" y="3311525"/>
            <a:ext cx="1038225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11" name="Line 31"/>
          <p:cNvSpPr>
            <a:spLocks noChangeShapeType="1"/>
          </p:cNvSpPr>
          <p:nvPr/>
        </p:nvSpPr>
        <p:spPr bwMode="auto">
          <a:xfrm>
            <a:off x="6858000" y="414972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512" name="Line 32"/>
          <p:cNvSpPr>
            <a:spLocks noChangeShapeType="1"/>
          </p:cNvSpPr>
          <p:nvPr/>
        </p:nvSpPr>
        <p:spPr bwMode="auto">
          <a:xfrm flipV="1">
            <a:off x="6096000" y="3082925"/>
            <a:ext cx="16002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513" name="Line 33"/>
          <p:cNvSpPr>
            <a:spLocks noChangeShapeType="1"/>
          </p:cNvSpPr>
          <p:nvPr/>
        </p:nvSpPr>
        <p:spPr bwMode="auto">
          <a:xfrm flipV="1">
            <a:off x="6858000" y="3692525"/>
            <a:ext cx="16002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514" name="Line 34"/>
          <p:cNvSpPr>
            <a:spLocks noChangeShapeType="1"/>
          </p:cNvSpPr>
          <p:nvPr/>
        </p:nvSpPr>
        <p:spPr bwMode="auto">
          <a:xfrm>
            <a:off x="5715000" y="414972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515" name="Line 35"/>
          <p:cNvSpPr>
            <a:spLocks noChangeShapeType="1"/>
          </p:cNvSpPr>
          <p:nvPr/>
        </p:nvSpPr>
        <p:spPr bwMode="auto">
          <a:xfrm>
            <a:off x="5562600" y="414972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516" name="Line 36"/>
          <p:cNvSpPr>
            <a:spLocks noChangeShapeType="1"/>
          </p:cNvSpPr>
          <p:nvPr/>
        </p:nvSpPr>
        <p:spPr bwMode="auto">
          <a:xfrm>
            <a:off x="5181600" y="3616325"/>
            <a:ext cx="381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517" name="Text Box 37"/>
          <p:cNvSpPr txBox="1">
            <a:spLocks noChangeArrowheads="1"/>
          </p:cNvSpPr>
          <p:nvPr/>
        </p:nvSpPr>
        <p:spPr bwMode="auto">
          <a:xfrm>
            <a:off x="152400" y="5254625"/>
            <a:ext cx="1447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i="1">
                <a:solidFill>
                  <a:srgbClr val="E92323"/>
                </a:solidFill>
              </a:rPr>
              <a:t>the_plastic</a:t>
            </a:r>
          </a:p>
        </p:txBody>
      </p:sp>
      <p:sp>
        <p:nvSpPr>
          <p:cNvPr id="276518" name="Text Box 38"/>
          <p:cNvSpPr txBox="1">
            <a:spLocks noChangeArrowheads="1"/>
          </p:cNvSpPr>
          <p:nvPr/>
        </p:nvSpPr>
        <p:spPr bwMode="auto">
          <a:xfrm>
            <a:off x="623888" y="4773613"/>
            <a:ext cx="2133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i="1">
                <a:solidFill>
                  <a:srgbClr val="E92323"/>
                </a:solidFill>
              </a:rPr>
              <a:t>poorly_designed</a:t>
            </a:r>
          </a:p>
        </p:txBody>
      </p:sp>
      <p:sp>
        <p:nvSpPr>
          <p:cNvPr id="276519" name="Text Box 39"/>
          <p:cNvSpPr txBox="1">
            <a:spLocks noChangeArrowheads="1"/>
          </p:cNvSpPr>
          <p:nvPr/>
        </p:nvSpPr>
        <p:spPr bwMode="auto">
          <a:xfrm>
            <a:off x="2524125" y="5300663"/>
            <a:ext cx="1371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i="1">
                <a:solidFill>
                  <a:srgbClr val="E92323"/>
                </a:solidFill>
              </a:rPr>
              <a:t>leaking</a:t>
            </a:r>
          </a:p>
        </p:txBody>
      </p:sp>
      <p:sp>
        <p:nvSpPr>
          <p:cNvPr id="276520" name="Text Box 40"/>
          <p:cNvSpPr txBox="1">
            <a:spLocks noChangeArrowheads="1"/>
          </p:cNvSpPr>
          <p:nvPr/>
        </p:nvSpPr>
        <p:spPr bwMode="auto">
          <a:xfrm>
            <a:off x="2709863" y="4754563"/>
            <a:ext cx="1676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i="1">
                <a:solidFill>
                  <a:srgbClr val="E92323"/>
                </a:solidFill>
              </a:rPr>
              <a:t>awkward_to</a:t>
            </a:r>
          </a:p>
        </p:txBody>
      </p:sp>
      <p:sp>
        <p:nvSpPr>
          <p:cNvPr id="276521" name="Rectangle 41"/>
          <p:cNvSpPr>
            <a:spLocks noChangeArrowheads="1"/>
          </p:cNvSpPr>
          <p:nvPr/>
        </p:nvSpPr>
        <p:spPr bwMode="auto">
          <a:xfrm>
            <a:off x="152400" y="5254625"/>
            <a:ext cx="13716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22" name="Line 42"/>
          <p:cNvSpPr>
            <a:spLocks noChangeShapeType="1"/>
          </p:cNvSpPr>
          <p:nvPr/>
        </p:nvSpPr>
        <p:spPr bwMode="auto">
          <a:xfrm flipH="1" flipV="1">
            <a:off x="457200" y="4606925"/>
            <a:ext cx="219075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523" name="Rectangle 43"/>
          <p:cNvSpPr>
            <a:spLocks noChangeArrowheads="1"/>
          </p:cNvSpPr>
          <p:nvPr/>
        </p:nvSpPr>
        <p:spPr bwMode="auto">
          <a:xfrm>
            <a:off x="2600325" y="5300663"/>
            <a:ext cx="847725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24" name="Rectangle 44"/>
          <p:cNvSpPr>
            <a:spLocks noChangeArrowheads="1"/>
          </p:cNvSpPr>
          <p:nvPr/>
        </p:nvSpPr>
        <p:spPr bwMode="auto">
          <a:xfrm>
            <a:off x="685800" y="4759325"/>
            <a:ext cx="1905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25" name="Line 45"/>
          <p:cNvSpPr>
            <a:spLocks noChangeShapeType="1"/>
          </p:cNvSpPr>
          <p:nvPr/>
        </p:nvSpPr>
        <p:spPr bwMode="auto">
          <a:xfrm flipV="1">
            <a:off x="1447800" y="4603750"/>
            <a:ext cx="304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526" name="Line 46"/>
          <p:cNvSpPr>
            <a:spLocks noChangeShapeType="1"/>
          </p:cNvSpPr>
          <p:nvPr/>
        </p:nvSpPr>
        <p:spPr bwMode="auto">
          <a:xfrm>
            <a:off x="457200" y="437832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527" name="Line 47"/>
          <p:cNvSpPr>
            <a:spLocks noChangeShapeType="1"/>
          </p:cNvSpPr>
          <p:nvPr/>
        </p:nvSpPr>
        <p:spPr bwMode="auto">
          <a:xfrm>
            <a:off x="1752600" y="4368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528" name="Line 48"/>
          <p:cNvSpPr>
            <a:spLocks noChangeShapeType="1"/>
          </p:cNvSpPr>
          <p:nvPr/>
        </p:nvSpPr>
        <p:spPr bwMode="auto">
          <a:xfrm>
            <a:off x="2438400" y="437832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529" name="Line 49"/>
          <p:cNvSpPr>
            <a:spLocks noChangeShapeType="1"/>
          </p:cNvSpPr>
          <p:nvPr/>
        </p:nvSpPr>
        <p:spPr bwMode="auto">
          <a:xfrm>
            <a:off x="2667000" y="437832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530" name="Line 50"/>
          <p:cNvSpPr>
            <a:spLocks noChangeShapeType="1"/>
          </p:cNvSpPr>
          <p:nvPr/>
        </p:nvSpPr>
        <p:spPr bwMode="auto">
          <a:xfrm flipH="1" flipV="1">
            <a:off x="2667000" y="4606925"/>
            <a:ext cx="914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531" name="Line 51"/>
          <p:cNvSpPr>
            <a:spLocks noChangeShapeType="1"/>
          </p:cNvSpPr>
          <p:nvPr/>
        </p:nvSpPr>
        <p:spPr bwMode="auto">
          <a:xfrm>
            <a:off x="5257800" y="437832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532" name="Line 52"/>
          <p:cNvSpPr>
            <a:spLocks noChangeShapeType="1"/>
          </p:cNvSpPr>
          <p:nvPr/>
        </p:nvSpPr>
        <p:spPr bwMode="auto">
          <a:xfrm>
            <a:off x="6629400" y="4368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533" name="Line 53"/>
          <p:cNvSpPr>
            <a:spLocks noChangeShapeType="1"/>
          </p:cNvSpPr>
          <p:nvPr/>
        </p:nvSpPr>
        <p:spPr bwMode="auto">
          <a:xfrm>
            <a:off x="5553075" y="434975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534" name="Text Box 54"/>
          <p:cNvSpPr txBox="1">
            <a:spLocks noChangeArrowheads="1"/>
          </p:cNvSpPr>
          <p:nvPr/>
        </p:nvSpPr>
        <p:spPr bwMode="auto">
          <a:xfrm>
            <a:off x="4324350" y="4759325"/>
            <a:ext cx="12096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i="1">
                <a:solidFill>
                  <a:srgbClr val="0000FF"/>
                </a:solidFill>
              </a:rPr>
              <a:t>espresso</a:t>
            </a:r>
          </a:p>
        </p:txBody>
      </p:sp>
      <p:sp>
        <p:nvSpPr>
          <p:cNvPr id="276535" name="Text Box 55"/>
          <p:cNvSpPr txBox="1">
            <a:spLocks noChangeArrowheads="1"/>
          </p:cNvSpPr>
          <p:nvPr/>
        </p:nvSpPr>
        <p:spPr bwMode="auto">
          <a:xfrm>
            <a:off x="5029200" y="5216525"/>
            <a:ext cx="1676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i="1">
                <a:solidFill>
                  <a:srgbClr val="0000FF"/>
                </a:solidFill>
              </a:rPr>
              <a:t>are_perfect</a:t>
            </a:r>
          </a:p>
        </p:txBody>
      </p:sp>
      <p:sp>
        <p:nvSpPr>
          <p:cNvPr id="276536" name="Text Box 56"/>
          <p:cNvSpPr txBox="1">
            <a:spLocks noChangeArrowheads="1"/>
          </p:cNvSpPr>
          <p:nvPr/>
        </p:nvSpPr>
        <p:spPr bwMode="auto">
          <a:xfrm>
            <a:off x="7315200" y="4768850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i="1">
                <a:solidFill>
                  <a:srgbClr val="0000FF"/>
                </a:solidFill>
              </a:rPr>
              <a:t>years_now</a:t>
            </a:r>
          </a:p>
        </p:txBody>
      </p:sp>
      <p:sp>
        <p:nvSpPr>
          <p:cNvPr id="276537" name="Line 57"/>
          <p:cNvSpPr>
            <a:spLocks noChangeShapeType="1"/>
          </p:cNvSpPr>
          <p:nvPr/>
        </p:nvSpPr>
        <p:spPr bwMode="auto">
          <a:xfrm flipV="1">
            <a:off x="4953000" y="4606925"/>
            <a:ext cx="304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538" name="Rectangle 58"/>
          <p:cNvSpPr>
            <a:spLocks noChangeArrowheads="1"/>
          </p:cNvSpPr>
          <p:nvPr/>
        </p:nvSpPr>
        <p:spPr bwMode="auto">
          <a:xfrm>
            <a:off x="4953000" y="5216525"/>
            <a:ext cx="16764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39" name="Rectangle 59"/>
          <p:cNvSpPr>
            <a:spLocks noChangeArrowheads="1"/>
          </p:cNvSpPr>
          <p:nvPr/>
        </p:nvSpPr>
        <p:spPr bwMode="auto">
          <a:xfrm>
            <a:off x="7315200" y="4759325"/>
            <a:ext cx="1381125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40" name="Line 60"/>
          <p:cNvSpPr>
            <a:spLocks noChangeShapeType="1"/>
          </p:cNvSpPr>
          <p:nvPr/>
        </p:nvSpPr>
        <p:spPr bwMode="auto">
          <a:xfrm>
            <a:off x="5562600" y="4572000"/>
            <a:ext cx="1676400" cy="638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541" name="Line 61"/>
          <p:cNvSpPr>
            <a:spLocks noChangeShapeType="1"/>
          </p:cNvSpPr>
          <p:nvPr/>
        </p:nvSpPr>
        <p:spPr bwMode="auto">
          <a:xfrm flipH="1" flipV="1">
            <a:off x="6629400" y="4606925"/>
            <a:ext cx="1752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542" name="Text Box 62"/>
          <p:cNvSpPr txBox="1">
            <a:spLocks noChangeArrowheads="1"/>
          </p:cNvSpPr>
          <p:nvPr/>
        </p:nvSpPr>
        <p:spPr bwMode="auto">
          <a:xfrm>
            <a:off x="6791325" y="5216525"/>
            <a:ext cx="137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i="1">
                <a:solidFill>
                  <a:srgbClr val="0000FF"/>
                </a:solidFill>
              </a:rPr>
              <a:t>a_breeze</a:t>
            </a:r>
          </a:p>
        </p:txBody>
      </p:sp>
      <p:sp>
        <p:nvSpPr>
          <p:cNvPr id="276543" name="Rectangle 63"/>
          <p:cNvSpPr>
            <a:spLocks noChangeArrowheads="1"/>
          </p:cNvSpPr>
          <p:nvPr/>
        </p:nvSpPr>
        <p:spPr bwMode="auto">
          <a:xfrm>
            <a:off x="6810375" y="5216525"/>
            <a:ext cx="120015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56" name="Text Box 64"/>
          <p:cNvSpPr txBox="1">
            <a:spLocks noChangeArrowheads="1"/>
          </p:cNvSpPr>
          <p:nvPr/>
        </p:nvSpPr>
        <p:spPr bwMode="auto">
          <a:xfrm>
            <a:off x="2990850" y="2286000"/>
            <a:ext cx="2819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i="1"/>
              <a:t>books</a:t>
            </a:r>
          </a:p>
        </p:txBody>
      </p:sp>
      <p:sp>
        <p:nvSpPr>
          <p:cNvPr id="33857" name="Text Box 65"/>
          <p:cNvSpPr txBox="1">
            <a:spLocks noChangeArrowheads="1"/>
          </p:cNvSpPr>
          <p:nvPr/>
        </p:nvSpPr>
        <p:spPr bwMode="auto">
          <a:xfrm>
            <a:off x="2676525" y="5715000"/>
            <a:ext cx="3352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i="1"/>
              <a:t>kitchen</a:t>
            </a:r>
          </a:p>
        </p:txBody>
      </p:sp>
      <p:sp>
        <p:nvSpPr>
          <p:cNvPr id="33858" name="Rectangle 66"/>
          <p:cNvSpPr>
            <a:spLocks noChangeArrowheads="1"/>
          </p:cNvSpPr>
          <p:nvPr/>
        </p:nvSpPr>
        <p:spPr bwMode="auto">
          <a:xfrm>
            <a:off x="104775" y="2209800"/>
            <a:ext cx="8991600" cy="40386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59" name="Rectangle 67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229600" cy="1143000"/>
          </a:xfrm>
          <a:noFill/>
        </p:spPr>
        <p:txBody>
          <a:bodyPr/>
          <a:lstStyle/>
          <a:p>
            <a:pPr eaLnBrk="1" hangingPunct="1"/>
            <a:r>
              <a:rPr lang="en-US" dirty="0" smtClean="0"/>
              <a:t>Visualizing 	  (books &amp; kitchen)</a:t>
            </a:r>
          </a:p>
        </p:txBody>
      </p:sp>
      <p:pic>
        <p:nvPicPr>
          <p:cNvPr id="69" name="Picture 68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 bwMode="auto">
          <a:xfrm>
            <a:off x="3623688" y="478314"/>
            <a:ext cx="414911" cy="471650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482" grpId="0" animBg="1"/>
      <p:bldP spid="276483" grpId="0" animBg="1"/>
      <p:bldP spid="276484" grpId="0" animBg="1"/>
      <p:bldP spid="276485" grpId="0" animBg="1"/>
      <p:bldP spid="276489" grpId="0"/>
      <p:bldP spid="276490" grpId="0"/>
      <p:bldP spid="276491" grpId="0"/>
      <p:bldP spid="276492" grpId="0" animBg="1"/>
      <p:bldP spid="276493" grpId="0" animBg="1"/>
      <p:bldP spid="276494" grpId="0" animBg="1"/>
      <p:bldP spid="276495" grpId="0" animBg="1"/>
      <p:bldP spid="276496" grpId="0" animBg="1"/>
      <p:bldP spid="276497" grpId="0" animBg="1"/>
      <p:bldP spid="276498" grpId="0" animBg="1"/>
      <p:bldP spid="276499" grpId="0" animBg="1"/>
      <p:bldP spid="276500" grpId="0" animBg="1"/>
      <p:bldP spid="276501" grpId="0"/>
      <p:bldP spid="276502" grpId="0"/>
      <p:bldP spid="276503" grpId="0"/>
      <p:bldP spid="276504" grpId="0"/>
      <p:bldP spid="276505" grpId="0" animBg="1"/>
      <p:bldP spid="276506" grpId="0" animBg="1"/>
      <p:bldP spid="276507" grpId="0" animBg="1"/>
      <p:bldP spid="276508" grpId="0" animBg="1"/>
      <p:bldP spid="276509" grpId="0" animBg="1"/>
      <p:bldP spid="276510" grpId="0" animBg="1"/>
      <p:bldP spid="276511" grpId="0" animBg="1"/>
      <p:bldP spid="276512" grpId="0" animBg="1"/>
      <p:bldP spid="276513" grpId="0" animBg="1"/>
      <p:bldP spid="276514" grpId="0" animBg="1"/>
      <p:bldP spid="276515" grpId="0" animBg="1"/>
      <p:bldP spid="276516" grpId="0" animBg="1"/>
      <p:bldP spid="276517" grpId="0"/>
      <p:bldP spid="276518" grpId="0"/>
      <p:bldP spid="276519" grpId="0"/>
      <p:bldP spid="276520" grpId="0"/>
      <p:bldP spid="276521" grpId="0" animBg="1"/>
      <p:bldP spid="276522" grpId="0" animBg="1"/>
      <p:bldP spid="276523" grpId="0" animBg="1"/>
      <p:bldP spid="276524" grpId="0" animBg="1"/>
      <p:bldP spid="276525" grpId="0" animBg="1"/>
      <p:bldP spid="276526" grpId="0" animBg="1"/>
      <p:bldP spid="276527" grpId="0" animBg="1"/>
      <p:bldP spid="276528" grpId="0" animBg="1"/>
      <p:bldP spid="276529" grpId="0" animBg="1"/>
      <p:bldP spid="276530" grpId="0" animBg="1"/>
      <p:bldP spid="276531" grpId="0" animBg="1"/>
      <p:bldP spid="276532" grpId="0" animBg="1"/>
      <p:bldP spid="276533" grpId="0" animBg="1"/>
      <p:bldP spid="276534" grpId="0"/>
      <p:bldP spid="276535" grpId="0"/>
      <p:bldP spid="276536" grpId="0"/>
      <p:bldP spid="276537" grpId="0" animBg="1"/>
      <p:bldP spid="276538" grpId="0" animBg="1"/>
      <p:bldP spid="276539" grpId="0" animBg="1"/>
      <p:bldP spid="276540" grpId="0" animBg="1"/>
      <p:bldP spid="276541" grpId="0" animBg="1"/>
      <p:bldP spid="276542" grpId="0"/>
      <p:bldP spid="276543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ChangeArrowheads="1"/>
          </p:cNvSpPr>
          <p:nvPr/>
        </p:nvSpPr>
        <p:spPr bwMode="auto">
          <a:xfrm>
            <a:off x="152400" y="1066800"/>
            <a:ext cx="8763000" cy="533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026" name="Object 3"/>
          <p:cNvGraphicFramePr>
            <a:graphicFrameLocks noGrp="1" noChangeAspect="1"/>
          </p:cNvGraphicFramePr>
          <p:nvPr>
            <p:ph sz="half" idx="1"/>
          </p:nvPr>
        </p:nvGraphicFramePr>
        <p:xfrm>
          <a:off x="96838" y="-2635250"/>
          <a:ext cx="8901112" cy="7829550"/>
        </p:xfrm>
        <a:graphic>
          <a:graphicData uri="http://schemas.openxmlformats.org/presentationml/2006/ole">
            <p:oleObj spid="_x0000_s1026" name="Worksheet" r:id="rId4" imgW="8848758" imgH="7791363" progId="Excel.Sheet.8">
              <p:embed/>
            </p:oleObj>
          </a:graphicData>
        </a:graphic>
      </p:graphicFrame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457200" y="457200"/>
            <a:ext cx="8305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>
                <a:solidFill>
                  <a:schemeClr val="accent2"/>
                </a:solidFill>
              </a:rPr>
              <a:t>Empirical Results: books &amp; DVDs</a:t>
            </a:r>
          </a:p>
        </p:txBody>
      </p:sp>
      <p:sp>
        <p:nvSpPr>
          <p:cNvPr id="278533" name="Text Box 5"/>
          <p:cNvSpPr txBox="1">
            <a:spLocks noChangeArrowheads="1"/>
          </p:cNvSpPr>
          <p:nvPr/>
        </p:nvSpPr>
        <p:spPr bwMode="auto">
          <a:xfrm>
            <a:off x="228600" y="5943600"/>
            <a:ext cx="4419600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880E0E"/>
                </a:solidFill>
              </a:rPr>
              <a:t>baseline loss due to adaptation: 7.6%</a:t>
            </a:r>
          </a:p>
          <a:p>
            <a:pPr>
              <a:spcBef>
                <a:spcPct val="50000"/>
              </a:spcBef>
            </a:pPr>
            <a:r>
              <a:rPr lang="en-US" b="1" dirty="0">
                <a:solidFill>
                  <a:srgbClr val="880E0E"/>
                </a:solidFill>
              </a:rPr>
              <a:t>SCL-MI loss due to adaptation: 0.7%</a:t>
            </a:r>
          </a:p>
        </p:txBody>
      </p:sp>
      <p:sp>
        <p:nvSpPr>
          <p:cNvPr id="278534" name="Oval 6"/>
          <p:cNvSpPr>
            <a:spLocks noChangeArrowheads="1"/>
          </p:cNvSpPr>
          <p:nvPr/>
        </p:nvSpPr>
        <p:spPr bwMode="auto">
          <a:xfrm>
            <a:off x="762000" y="2514600"/>
            <a:ext cx="1600200" cy="2590800"/>
          </a:xfrm>
          <a:prstGeom prst="ellipse">
            <a:avLst/>
          </a:prstGeom>
          <a:noFill/>
          <a:ln w="25400">
            <a:solidFill>
              <a:srgbClr val="880E0E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278535" name="AutoShape 7"/>
          <p:cNvCxnSpPr>
            <a:cxnSpLocks noChangeShapeType="1"/>
            <a:stCxn id="278534" idx="4"/>
            <a:endCxn id="278533" idx="0"/>
          </p:cNvCxnSpPr>
          <p:nvPr/>
        </p:nvCxnSpPr>
        <p:spPr bwMode="auto">
          <a:xfrm rot="16200000" flipH="1">
            <a:off x="1581150" y="5086350"/>
            <a:ext cx="838200" cy="876300"/>
          </a:xfrm>
          <a:prstGeom prst="curvedConnector3">
            <a:avLst>
              <a:gd name="adj1" fmla="val 50000"/>
            </a:avLst>
          </a:prstGeom>
          <a:noFill/>
          <a:ln w="25400">
            <a:solidFill>
              <a:srgbClr val="880E0E"/>
            </a:solidFill>
            <a:round/>
            <a:headEnd/>
            <a:tailEnd type="triangle" w="lg" len="lg"/>
          </a:ln>
        </p:spPr>
      </p:cxnSp>
      <p:sp>
        <p:nvSpPr>
          <p:cNvPr id="8" name="Rectangle 7"/>
          <p:cNvSpPr/>
          <p:nvPr/>
        </p:nvSpPr>
        <p:spPr>
          <a:xfrm>
            <a:off x="5181600" y="5410200"/>
            <a:ext cx="3581400" cy="1200329"/>
          </a:xfrm>
          <a:prstGeom prst="rect">
            <a:avLst/>
          </a:prstGeom>
          <a:ln w="254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/>
              <a:t>on average, </a:t>
            </a:r>
            <a:r>
              <a:rPr lang="en-US" sz="2400" b="1" dirty="0" err="1" smtClean="0"/>
              <a:t>scl</a:t>
            </a:r>
            <a:r>
              <a:rPr lang="en-US" sz="2400" b="1" dirty="0" smtClean="0"/>
              <a:t>-mi reduces error due to adaptation by 36%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8533" grpId="0"/>
      <p:bldP spid="278534" grpId="0" animBg="1"/>
      <p:bldP spid="8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04800" y="5029201"/>
            <a:ext cx="8305800" cy="1511474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304800" y="2743200"/>
            <a:ext cx="8305800" cy="1905000"/>
          </a:xfrm>
          <a:prstGeom prst="roundRect">
            <a:avLst/>
          </a:prstGeom>
          <a:solidFill>
            <a:srgbClr val="CD7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04800" y="1676400"/>
            <a:ext cx="8305800" cy="762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Structural learning: Why does it work?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98637"/>
            <a:ext cx="8001000" cy="4525963"/>
          </a:xfrm>
        </p:spPr>
        <p:txBody>
          <a:bodyPr/>
          <a:lstStyle/>
          <a:p>
            <a:r>
              <a:rPr lang="en-US" dirty="0" smtClean="0"/>
              <a:t>Good auxiliary problems = good representation </a:t>
            </a:r>
          </a:p>
          <a:p>
            <a:pPr>
              <a:spcBef>
                <a:spcPts val="4500"/>
              </a:spcBef>
            </a:pPr>
            <a:r>
              <a:rPr lang="en-US" dirty="0" smtClean="0"/>
              <a:t>Structural learning vs. co-training</a:t>
            </a:r>
          </a:p>
          <a:p>
            <a:pPr lvl="1">
              <a:spcBef>
                <a:spcPts val="1000"/>
              </a:spcBef>
            </a:pPr>
            <a:r>
              <a:rPr lang="en-US" b="1" dirty="0" smtClean="0"/>
              <a:t>Structural learning separates unsupervised and supervised learning</a:t>
            </a:r>
          </a:p>
          <a:p>
            <a:pPr lvl="1">
              <a:spcBef>
                <a:spcPts val="1000"/>
              </a:spcBef>
            </a:pPr>
            <a:r>
              <a:rPr lang="en-US" b="1" dirty="0" smtClean="0"/>
              <a:t>Leads to a more stable solution</a:t>
            </a:r>
          </a:p>
          <a:p>
            <a:pPr>
              <a:spcBef>
                <a:spcPts val="4500"/>
              </a:spcBef>
            </a:pPr>
            <a:r>
              <a:rPr lang="en-US" dirty="0" smtClean="0"/>
              <a:t>Structural learning vs. graph regularization</a:t>
            </a:r>
          </a:p>
          <a:p>
            <a:pPr lvl="1">
              <a:spcBef>
                <a:spcPts val="1000"/>
              </a:spcBef>
            </a:pPr>
            <a:r>
              <a:rPr lang="en-US" b="1" dirty="0" smtClean="0"/>
              <a:t>Use structural learning when auxiliary problems are obvious, but graph is not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458200" cy="1143000"/>
          </a:xfrm>
        </p:spPr>
        <p:txBody>
          <a:bodyPr/>
          <a:lstStyle/>
          <a:p>
            <a:r>
              <a:rPr lang="en-US" dirty="0" smtClean="0"/>
              <a:t>Understanding structural learning: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51037"/>
            <a:ext cx="8001000" cy="4525963"/>
          </a:xfrm>
        </p:spPr>
        <p:txBody>
          <a:bodyPr/>
          <a:lstStyle/>
          <a:p>
            <a:pPr>
              <a:spcBef>
                <a:spcPts val="4500"/>
              </a:spcBef>
            </a:pPr>
            <a:r>
              <a:rPr lang="en-US" dirty="0" smtClean="0"/>
              <a:t>Develop a relationship between structural learning and multi-view learning </a:t>
            </a:r>
          </a:p>
          <a:p>
            <a:pPr>
              <a:spcBef>
                <a:spcPts val="4500"/>
              </a:spcBef>
            </a:pPr>
            <a:r>
              <a:rPr lang="en-US" dirty="0" smtClean="0">
                <a:solidFill>
                  <a:srgbClr val="000082"/>
                </a:solidFill>
              </a:rPr>
              <a:t>Discuss assumptions under which structural learning can perform well</a:t>
            </a:r>
          </a:p>
          <a:p>
            <a:pPr>
              <a:spcBef>
                <a:spcPts val="4500"/>
              </a:spcBef>
            </a:pPr>
            <a:r>
              <a:rPr lang="en-US" dirty="0" smtClean="0">
                <a:solidFill>
                  <a:srgbClr val="880E0E"/>
                </a:solidFill>
              </a:rPr>
              <a:t>Give a bound on the error of structural learning under these assumptions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>
          <a:xfrm>
            <a:off x="203200" y="228600"/>
            <a:ext cx="86868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Structural and Multi-view learning</a:t>
            </a:r>
          </a:p>
        </p:txBody>
      </p:sp>
      <p:sp>
        <p:nvSpPr>
          <p:cNvPr id="463875" name="Text Box 3"/>
          <p:cNvSpPr txBox="1">
            <a:spLocks noChangeArrowheads="1"/>
          </p:cNvSpPr>
          <p:nvPr/>
        </p:nvSpPr>
        <p:spPr bwMode="auto">
          <a:xfrm>
            <a:off x="0" y="2995613"/>
            <a:ext cx="18288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b="1" dirty="0" smtClean="0">
                <a:solidFill>
                  <a:srgbClr val="000082"/>
                </a:solidFill>
              </a:rPr>
              <a:t>LW=Mr.</a:t>
            </a:r>
            <a:endParaRPr lang="en-US" sz="2000" b="1" dirty="0">
              <a:solidFill>
                <a:srgbClr val="000082"/>
              </a:solidFill>
            </a:endParaRPr>
          </a:p>
          <a:p>
            <a:pPr algn="r">
              <a:spcBef>
                <a:spcPct val="50000"/>
              </a:spcBef>
            </a:pPr>
            <a:r>
              <a:rPr lang="en-US" sz="2000" b="1" dirty="0" smtClean="0">
                <a:solidFill>
                  <a:srgbClr val="000082"/>
                </a:solidFill>
              </a:rPr>
              <a:t>RW=said</a:t>
            </a:r>
            <a:endParaRPr lang="en-US" sz="2000" b="1" dirty="0">
              <a:solidFill>
                <a:srgbClr val="000082"/>
              </a:solidFill>
            </a:endParaRPr>
          </a:p>
          <a:p>
            <a:pPr algn="r">
              <a:spcBef>
                <a:spcPct val="50000"/>
              </a:spcBef>
            </a:pPr>
            <a:r>
              <a:rPr lang="en-US" sz="2000" b="1" dirty="0" smtClean="0">
                <a:solidFill>
                  <a:srgbClr val="000082"/>
                </a:solidFill>
              </a:rPr>
              <a:t>RW=corp.</a:t>
            </a:r>
            <a:endParaRPr lang="en-US" sz="2000" b="1" dirty="0">
              <a:solidFill>
                <a:srgbClr val="000082"/>
              </a:solidFill>
            </a:endParaRPr>
          </a:p>
        </p:txBody>
      </p:sp>
      <p:sp>
        <p:nvSpPr>
          <p:cNvPr id="463876" name="Text Box 4"/>
          <p:cNvSpPr txBox="1">
            <a:spLocks noChangeArrowheads="1"/>
          </p:cNvSpPr>
          <p:nvPr/>
        </p:nvSpPr>
        <p:spPr bwMode="auto">
          <a:xfrm>
            <a:off x="2362200" y="2895600"/>
            <a:ext cx="2514600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5000"/>
              </a:spcBef>
            </a:pPr>
            <a:r>
              <a:rPr lang="en-US" sz="2000" b="1" dirty="0" err="1" smtClean="0">
                <a:solidFill>
                  <a:srgbClr val="880E0E"/>
                </a:solidFill>
              </a:rPr>
              <a:t>Balmer</a:t>
            </a:r>
            <a:endParaRPr lang="en-US" sz="2000" b="1" dirty="0">
              <a:solidFill>
                <a:srgbClr val="880E0E"/>
              </a:solidFill>
            </a:endParaRPr>
          </a:p>
          <a:p>
            <a:pPr>
              <a:spcBef>
                <a:spcPct val="25000"/>
              </a:spcBef>
            </a:pPr>
            <a:r>
              <a:rPr lang="en-US" sz="2000" b="1" dirty="0" smtClean="0">
                <a:solidFill>
                  <a:srgbClr val="880E0E"/>
                </a:solidFill>
              </a:rPr>
              <a:t>Smith</a:t>
            </a:r>
            <a:endParaRPr lang="en-US" sz="2000" b="1" dirty="0">
              <a:solidFill>
                <a:srgbClr val="880E0E"/>
              </a:solidFill>
            </a:endParaRPr>
          </a:p>
          <a:p>
            <a:pPr>
              <a:spcBef>
                <a:spcPct val="25000"/>
              </a:spcBef>
            </a:pPr>
            <a:r>
              <a:rPr lang="en-US" sz="2000" b="1" dirty="0" smtClean="0">
                <a:solidFill>
                  <a:srgbClr val="880E0E"/>
                </a:solidFill>
              </a:rPr>
              <a:t>Yahoo</a:t>
            </a:r>
            <a:endParaRPr lang="en-US" sz="2000" b="1" dirty="0">
              <a:solidFill>
                <a:srgbClr val="880E0E"/>
              </a:solidFill>
            </a:endParaRPr>
          </a:p>
          <a:p>
            <a:pPr>
              <a:spcBef>
                <a:spcPct val="25000"/>
              </a:spcBef>
            </a:pPr>
            <a:r>
              <a:rPr lang="en-US" sz="2000" b="1" dirty="0" smtClean="0">
                <a:solidFill>
                  <a:srgbClr val="880E0E"/>
                </a:solidFill>
              </a:rPr>
              <a:t>General Electric</a:t>
            </a:r>
            <a:endParaRPr lang="en-US" sz="2000" b="1" dirty="0">
              <a:solidFill>
                <a:srgbClr val="880E0E"/>
              </a:solidFill>
            </a:endParaRPr>
          </a:p>
        </p:txBody>
      </p:sp>
      <p:sp>
        <p:nvSpPr>
          <p:cNvPr id="463877" name="Text Box 5"/>
          <p:cNvSpPr txBox="1">
            <a:spLocks noChangeArrowheads="1"/>
          </p:cNvSpPr>
          <p:nvPr/>
        </p:nvSpPr>
        <p:spPr bwMode="auto">
          <a:xfrm>
            <a:off x="-228600" y="1501775"/>
            <a:ext cx="1981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200" b="1" u="sng"/>
              <a:t>Context pivots</a:t>
            </a:r>
          </a:p>
        </p:txBody>
      </p:sp>
      <p:sp>
        <p:nvSpPr>
          <p:cNvPr id="463878" name="Text Box 6"/>
          <p:cNvSpPr txBox="1">
            <a:spLocks noChangeArrowheads="1"/>
          </p:cNvSpPr>
          <p:nvPr/>
        </p:nvSpPr>
        <p:spPr bwMode="auto">
          <a:xfrm>
            <a:off x="1828800" y="1524000"/>
            <a:ext cx="2971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200" b="1" u="sng"/>
              <a:t>Orthography features</a:t>
            </a:r>
          </a:p>
        </p:txBody>
      </p:sp>
      <p:sp>
        <p:nvSpPr>
          <p:cNvPr id="32776" name="Rectangle 10"/>
          <p:cNvSpPr>
            <a:spLocks noChangeArrowheads="1"/>
          </p:cNvSpPr>
          <p:nvPr/>
        </p:nvSpPr>
        <p:spPr bwMode="auto">
          <a:xfrm>
            <a:off x="7239000" y="6096000"/>
            <a:ext cx="1905000" cy="762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3888" name="Line 16"/>
          <p:cNvSpPr>
            <a:spLocks noChangeShapeType="1"/>
          </p:cNvSpPr>
          <p:nvPr/>
        </p:nvSpPr>
        <p:spPr bwMode="auto">
          <a:xfrm flipH="1">
            <a:off x="1752600" y="3124200"/>
            <a:ext cx="685800" cy="76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463889" name="Line 17"/>
          <p:cNvSpPr>
            <a:spLocks noChangeShapeType="1"/>
          </p:cNvSpPr>
          <p:nvPr/>
        </p:nvSpPr>
        <p:spPr bwMode="auto">
          <a:xfrm flipH="1">
            <a:off x="1752600" y="3505200"/>
            <a:ext cx="685800" cy="152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463890" name="Line 18"/>
          <p:cNvSpPr>
            <a:spLocks noChangeShapeType="1"/>
          </p:cNvSpPr>
          <p:nvPr/>
        </p:nvSpPr>
        <p:spPr bwMode="auto">
          <a:xfrm flipH="1">
            <a:off x="1752600" y="3886200"/>
            <a:ext cx="685800" cy="152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463891" name="Line 19"/>
          <p:cNvSpPr>
            <a:spLocks noChangeShapeType="1"/>
          </p:cNvSpPr>
          <p:nvPr/>
        </p:nvSpPr>
        <p:spPr bwMode="auto">
          <a:xfrm flipH="1" flipV="1">
            <a:off x="1790700" y="4152900"/>
            <a:ext cx="609600" cy="76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pic>
        <p:nvPicPr>
          <p:cNvPr id="463899" name="Picture 27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9"/>
          <a:srcRect/>
          <a:stretch>
            <a:fillRect/>
          </a:stretch>
        </p:blipFill>
        <p:spPr bwMode="auto">
          <a:xfrm>
            <a:off x="533400" y="2290763"/>
            <a:ext cx="541338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463901" name="Picture 29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0"/>
          <a:srcRect/>
          <a:stretch>
            <a:fillRect/>
          </a:stretch>
        </p:blipFill>
        <p:spPr bwMode="auto">
          <a:xfrm>
            <a:off x="2971800" y="2286000"/>
            <a:ext cx="541338" cy="3000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63902" name="Line 30"/>
          <p:cNvSpPr>
            <a:spLocks noChangeShapeType="1"/>
          </p:cNvSpPr>
          <p:nvPr/>
        </p:nvSpPr>
        <p:spPr bwMode="auto">
          <a:xfrm>
            <a:off x="0" y="4495800"/>
            <a:ext cx="9144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3903" name="Text Box 31"/>
          <p:cNvSpPr txBox="1">
            <a:spLocks noChangeArrowheads="1"/>
          </p:cNvSpPr>
          <p:nvPr/>
        </p:nvSpPr>
        <p:spPr bwMode="auto">
          <a:xfrm>
            <a:off x="4572000" y="2667000"/>
            <a:ext cx="2286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b="1" dirty="0" smtClean="0">
                <a:solidFill>
                  <a:srgbClr val="000082"/>
                </a:solidFill>
              </a:rPr>
              <a:t>RW=expounded</a:t>
            </a:r>
            <a:endParaRPr lang="en-US" sz="2000" b="1" dirty="0">
              <a:solidFill>
                <a:srgbClr val="000082"/>
              </a:solidFill>
            </a:endParaRPr>
          </a:p>
          <a:p>
            <a:pPr algn="r">
              <a:spcBef>
                <a:spcPct val="50000"/>
              </a:spcBef>
            </a:pPr>
            <a:r>
              <a:rPr lang="en-US" sz="2000" b="1" dirty="0" smtClean="0">
                <a:solidFill>
                  <a:srgbClr val="000082"/>
                </a:solidFill>
              </a:rPr>
              <a:t>LW=Senator</a:t>
            </a:r>
          </a:p>
          <a:p>
            <a:pPr algn="r">
              <a:spcBef>
                <a:spcPct val="50000"/>
              </a:spcBef>
            </a:pPr>
            <a:r>
              <a:rPr lang="en-US" sz="2000" b="1" dirty="0" smtClean="0">
                <a:solidFill>
                  <a:srgbClr val="000082"/>
                </a:solidFill>
              </a:rPr>
              <a:t>RW=LLC</a:t>
            </a:r>
            <a:endParaRPr lang="en-US" sz="2000" dirty="0"/>
          </a:p>
          <a:p>
            <a:pPr algn="r">
              <a:spcBef>
                <a:spcPct val="50000"/>
              </a:spcBef>
            </a:pPr>
            <a:r>
              <a:rPr lang="en-US" sz="2000" b="1" dirty="0" smtClean="0">
                <a:solidFill>
                  <a:srgbClr val="000082"/>
                </a:solidFill>
              </a:rPr>
              <a:t>LW=the</a:t>
            </a:r>
            <a:endParaRPr lang="en-US" sz="2000" b="1" dirty="0">
              <a:solidFill>
                <a:srgbClr val="000082"/>
              </a:solidFill>
            </a:endParaRPr>
          </a:p>
          <a:p>
            <a:pPr algn="r">
              <a:spcBef>
                <a:spcPct val="50000"/>
              </a:spcBef>
            </a:pPr>
            <a:endParaRPr lang="en-US" sz="2000" b="1" dirty="0">
              <a:solidFill>
                <a:srgbClr val="000082"/>
              </a:solidFill>
            </a:endParaRPr>
          </a:p>
        </p:txBody>
      </p:sp>
      <p:sp>
        <p:nvSpPr>
          <p:cNvPr id="463904" name="Text Box 32"/>
          <p:cNvSpPr txBox="1">
            <a:spLocks noChangeArrowheads="1"/>
          </p:cNvSpPr>
          <p:nvPr/>
        </p:nvSpPr>
        <p:spPr bwMode="auto">
          <a:xfrm>
            <a:off x="7391400" y="2879725"/>
            <a:ext cx="16764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5000"/>
              </a:spcBef>
            </a:pPr>
            <a:r>
              <a:rPr lang="en-US" sz="2000" b="1" dirty="0" smtClean="0">
                <a:solidFill>
                  <a:srgbClr val="880E0E"/>
                </a:solidFill>
              </a:rPr>
              <a:t>Brown</a:t>
            </a:r>
          </a:p>
          <a:p>
            <a:pPr>
              <a:spcBef>
                <a:spcPct val="25000"/>
              </a:spcBef>
            </a:pPr>
            <a:r>
              <a:rPr lang="en-US" sz="2000" b="1" dirty="0" smtClean="0">
                <a:solidFill>
                  <a:srgbClr val="880E0E"/>
                </a:solidFill>
              </a:rPr>
              <a:t>Microsoft</a:t>
            </a:r>
            <a:endParaRPr lang="en-US" sz="2000" b="1" dirty="0">
              <a:solidFill>
                <a:srgbClr val="880E0E"/>
              </a:solidFill>
            </a:endParaRPr>
          </a:p>
          <a:p>
            <a:pPr>
              <a:spcBef>
                <a:spcPct val="25000"/>
              </a:spcBef>
            </a:pPr>
            <a:r>
              <a:rPr lang="en-US" sz="2000" b="1" dirty="0" smtClean="0">
                <a:solidFill>
                  <a:srgbClr val="880E0E"/>
                </a:solidFill>
              </a:rPr>
              <a:t>Smith</a:t>
            </a:r>
            <a:endParaRPr lang="en-US" sz="2000" b="1" dirty="0">
              <a:solidFill>
                <a:srgbClr val="880E0E"/>
              </a:solidFill>
            </a:endParaRPr>
          </a:p>
        </p:txBody>
      </p:sp>
      <p:sp>
        <p:nvSpPr>
          <p:cNvPr id="463905" name="Text Box 33"/>
          <p:cNvSpPr txBox="1">
            <a:spLocks noChangeArrowheads="1"/>
          </p:cNvSpPr>
          <p:nvPr/>
        </p:nvSpPr>
        <p:spPr bwMode="auto">
          <a:xfrm>
            <a:off x="4724400" y="1485900"/>
            <a:ext cx="1981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200" b="1" u="sng"/>
              <a:t>Context features</a:t>
            </a:r>
          </a:p>
        </p:txBody>
      </p:sp>
      <p:sp>
        <p:nvSpPr>
          <p:cNvPr id="463906" name="Text Box 34"/>
          <p:cNvSpPr txBox="1">
            <a:spLocks noChangeArrowheads="1"/>
          </p:cNvSpPr>
          <p:nvPr/>
        </p:nvSpPr>
        <p:spPr bwMode="auto">
          <a:xfrm>
            <a:off x="6629400" y="1508125"/>
            <a:ext cx="2438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200" b="1" u="sng"/>
              <a:t>Orthography pivots</a:t>
            </a:r>
          </a:p>
        </p:txBody>
      </p:sp>
      <p:sp>
        <p:nvSpPr>
          <p:cNvPr id="463907" name="Line 35"/>
          <p:cNvSpPr>
            <a:spLocks noChangeShapeType="1"/>
          </p:cNvSpPr>
          <p:nvPr/>
        </p:nvSpPr>
        <p:spPr bwMode="auto">
          <a:xfrm>
            <a:off x="6819900" y="2895600"/>
            <a:ext cx="609600" cy="152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463908" name="Line 36"/>
          <p:cNvSpPr>
            <a:spLocks noChangeShapeType="1"/>
          </p:cNvSpPr>
          <p:nvPr/>
        </p:nvSpPr>
        <p:spPr bwMode="auto">
          <a:xfrm flipV="1">
            <a:off x="6781800" y="3505200"/>
            <a:ext cx="685800" cy="609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463909" name="Line 37"/>
          <p:cNvSpPr>
            <a:spLocks noChangeShapeType="1"/>
          </p:cNvSpPr>
          <p:nvPr/>
        </p:nvSpPr>
        <p:spPr bwMode="auto">
          <a:xfrm flipV="1">
            <a:off x="6858000" y="3505200"/>
            <a:ext cx="60960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pic>
        <p:nvPicPr>
          <p:cNvPr id="463911" name="Picture 39" descr="TP_tmp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9"/>
          <a:srcRect/>
          <a:stretch>
            <a:fillRect/>
          </a:stretch>
        </p:blipFill>
        <p:spPr bwMode="auto">
          <a:xfrm>
            <a:off x="5486400" y="2274888"/>
            <a:ext cx="541338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463912" name="Picture 40" descr="TP_tmp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0"/>
          <a:srcRect/>
          <a:stretch>
            <a:fillRect/>
          </a:stretch>
        </p:blipFill>
        <p:spPr bwMode="auto">
          <a:xfrm>
            <a:off x="7620000" y="2270125"/>
            <a:ext cx="541338" cy="3000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63913" name="Line 41"/>
          <p:cNvSpPr>
            <a:spLocks noChangeShapeType="1"/>
          </p:cNvSpPr>
          <p:nvPr/>
        </p:nvSpPr>
        <p:spPr bwMode="auto">
          <a:xfrm flipV="1">
            <a:off x="6819900" y="3124200"/>
            <a:ext cx="647700" cy="177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463914" name="Line 42"/>
          <p:cNvSpPr>
            <a:spLocks noChangeShapeType="1"/>
          </p:cNvSpPr>
          <p:nvPr/>
        </p:nvSpPr>
        <p:spPr bwMode="auto">
          <a:xfrm>
            <a:off x="6858000" y="3352800"/>
            <a:ext cx="609600" cy="508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pic>
        <p:nvPicPr>
          <p:cNvPr id="463916" name="Picture 44" descr="TP_tmp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1"/>
          <a:srcRect/>
          <a:stretch>
            <a:fillRect/>
          </a:stretch>
        </p:blipFill>
        <p:spPr bwMode="auto">
          <a:xfrm>
            <a:off x="152400" y="4724400"/>
            <a:ext cx="3962400" cy="18129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463917" name="Picture 45" descr="TP_tmp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2"/>
          <a:srcRect/>
          <a:stretch>
            <a:fillRect/>
          </a:stretch>
        </p:blipFill>
        <p:spPr bwMode="auto">
          <a:xfrm>
            <a:off x="4800600" y="4800600"/>
            <a:ext cx="3962400" cy="18129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63918" name="Oval 46"/>
          <p:cNvSpPr>
            <a:spLocks noChangeArrowheads="1"/>
          </p:cNvSpPr>
          <p:nvPr/>
        </p:nvSpPr>
        <p:spPr bwMode="auto">
          <a:xfrm>
            <a:off x="1104900" y="5664200"/>
            <a:ext cx="457200" cy="533400"/>
          </a:xfrm>
          <a:prstGeom prst="ellipse">
            <a:avLst/>
          </a:prstGeom>
          <a:noFill/>
          <a:ln w="25400">
            <a:solidFill>
              <a:srgbClr val="880E0E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3919" name="Oval 47"/>
          <p:cNvSpPr>
            <a:spLocks noChangeArrowheads="1"/>
          </p:cNvSpPr>
          <p:nvPr/>
        </p:nvSpPr>
        <p:spPr bwMode="auto">
          <a:xfrm>
            <a:off x="5753100" y="5727700"/>
            <a:ext cx="457200" cy="533400"/>
          </a:xfrm>
          <a:prstGeom prst="ellipse">
            <a:avLst/>
          </a:prstGeom>
          <a:noFill/>
          <a:ln w="25400">
            <a:solidFill>
              <a:srgbClr val="0000AC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3875" grpId="0"/>
      <p:bldP spid="463876" grpId="0"/>
      <p:bldP spid="463877" grpId="0"/>
      <p:bldP spid="463878" grpId="0"/>
      <p:bldP spid="463888" grpId="0" animBg="1"/>
      <p:bldP spid="463889" grpId="0" animBg="1"/>
      <p:bldP spid="463890" grpId="0" animBg="1"/>
      <p:bldP spid="463891" grpId="0" animBg="1"/>
      <p:bldP spid="463902" grpId="0" animBg="1"/>
      <p:bldP spid="463903" grpId="0"/>
      <p:bldP spid="463904" grpId="0"/>
      <p:bldP spid="463905" grpId="0"/>
      <p:bldP spid="463906" grpId="0"/>
      <p:bldP spid="463907" grpId="0" animBg="1"/>
      <p:bldP spid="463908" grpId="0" animBg="1"/>
      <p:bldP spid="463909" grpId="0" animBg="1"/>
      <p:bldP spid="463913" grpId="0" animBg="1"/>
      <p:bldP spid="463914" grpId="0" animBg="1"/>
      <p:bldP spid="463918" grpId="0" animBg="1"/>
      <p:bldP spid="463919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203200" y="228600"/>
            <a:ext cx="86868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Canonical correlation analysis</a:t>
            </a:r>
          </a:p>
        </p:txBody>
      </p:sp>
      <p:sp>
        <p:nvSpPr>
          <p:cNvPr id="527367" name="Text Box 7"/>
          <p:cNvSpPr txBox="1">
            <a:spLocks noChangeArrowheads="1"/>
          </p:cNvSpPr>
          <p:nvPr/>
        </p:nvSpPr>
        <p:spPr bwMode="auto">
          <a:xfrm>
            <a:off x="228600" y="1600200"/>
            <a:ext cx="87630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600" b="1" u="sng" dirty="0">
                <a:solidFill>
                  <a:srgbClr val="008000"/>
                </a:solidFill>
              </a:rPr>
              <a:t>Canonical correlation analysis – CCA (</a:t>
            </a:r>
            <a:r>
              <a:rPr lang="en-US" sz="2600" b="1" u="sng" dirty="0" err="1">
                <a:solidFill>
                  <a:srgbClr val="008000"/>
                </a:solidFill>
              </a:rPr>
              <a:t>Hotelling</a:t>
            </a:r>
            <a:r>
              <a:rPr lang="en-US" sz="2600" b="1" u="sng" dirty="0">
                <a:solidFill>
                  <a:srgbClr val="008000"/>
                </a:solidFill>
              </a:rPr>
              <a:t>, 1936)</a:t>
            </a:r>
          </a:p>
        </p:txBody>
      </p:sp>
      <p:pic>
        <p:nvPicPr>
          <p:cNvPr id="527378" name="Picture 18" descr="TP_t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0"/>
          <a:srcRect/>
          <a:stretch>
            <a:fillRect/>
          </a:stretch>
        </p:blipFill>
        <p:spPr bwMode="auto">
          <a:xfrm>
            <a:off x="274638" y="2497138"/>
            <a:ext cx="8031162" cy="7429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527384" name="Picture 24" descr="TP_tmp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1"/>
          <a:srcRect/>
          <a:stretch>
            <a:fillRect/>
          </a:stretch>
        </p:blipFill>
        <p:spPr bwMode="auto">
          <a:xfrm>
            <a:off x="282575" y="3452813"/>
            <a:ext cx="8112125" cy="75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 bwMode="auto">
          <a:xfrm>
            <a:off x="838200" y="5105400"/>
            <a:ext cx="531829" cy="313835"/>
          </a:xfrm>
          <a:prstGeom prst="rect">
            <a:avLst/>
          </a:prstGeom>
          <a:noFill/>
          <a:ln/>
          <a:effectLst/>
        </p:spPr>
      </p:pic>
      <p:grpSp>
        <p:nvGrpSpPr>
          <p:cNvPr id="2" name="Group 10"/>
          <p:cNvGrpSpPr/>
          <p:nvPr/>
        </p:nvGrpSpPr>
        <p:grpSpPr>
          <a:xfrm>
            <a:off x="2286000" y="4419600"/>
            <a:ext cx="2209800" cy="2267858"/>
            <a:chOff x="5867400" y="4800600"/>
            <a:chExt cx="1991800" cy="1886858"/>
          </a:xfrm>
        </p:grpSpPr>
        <p:cxnSp>
          <p:nvCxnSpPr>
            <p:cNvPr id="13" name="Straight Connector 12"/>
            <p:cNvCxnSpPr/>
            <p:nvPr/>
          </p:nvCxnSpPr>
          <p:spPr>
            <a:xfrm rot="5400000">
              <a:off x="6462486" y="6215744"/>
              <a:ext cx="943429" cy="0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5867400" y="5753103"/>
              <a:ext cx="1991800" cy="206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V="1">
              <a:off x="6077063" y="5258206"/>
              <a:ext cx="1572474" cy="108877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rapezoid 16"/>
            <p:cNvSpPr/>
            <p:nvPr/>
          </p:nvSpPr>
          <p:spPr>
            <a:xfrm rot="19053515">
              <a:off x="6329705" y="5080265"/>
              <a:ext cx="1132789" cy="1240446"/>
            </a:xfrm>
            <a:prstGeom prst="trapezoid">
              <a:avLst>
                <a:gd name="adj" fmla="val 16676"/>
              </a:avLst>
            </a:prstGeom>
            <a:solidFill>
              <a:schemeClr val="accent1">
                <a:alpha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" name="Straight Connector 17"/>
            <p:cNvCxnSpPr/>
            <p:nvPr/>
          </p:nvCxnSpPr>
          <p:spPr>
            <a:xfrm rot="5400000">
              <a:off x="6462486" y="5272315"/>
              <a:ext cx="943429" cy="0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3" name="TextBox 22"/>
          <p:cNvSpPr txBox="1"/>
          <p:nvPr/>
        </p:nvSpPr>
        <p:spPr>
          <a:xfrm>
            <a:off x="381000" y="5562600"/>
            <a:ext cx="13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Mr.</a:t>
            </a:r>
          </a:p>
          <a:p>
            <a:pPr algn="ctr"/>
            <a:r>
              <a:rPr lang="en-US" dirty="0" smtClean="0"/>
              <a:t>said</a:t>
            </a:r>
            <a:endParaRPr lang="en-US" dirty="0"/>
          </a:p>
        </p:txBody>
      </p:sp>
      <p:sp>
        <p:nvSpPr>
          <p:cNvPr id="25" name="Double Brace 24"/>
          <p:cNvSpPr/>
          <p:nvPr/>
        </p:nvSpPr>
        <p:spPr>
          <a:xfrm>
            <a:off x="673274" y="5575126"/>
            <a:ext cx="762000" cy="685800"/>
          </a:xfrm>
          <a:prstGeom prst="bracePair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/>
          <a:stretch>
            <a:fillRect/>
          </a:stretch>
        </p:blipFill>
        <p:spPr bwMode="auto">
          <a:xfrm>
            <a:off x="5105713" y="5029200"/>
            <a:ext cx="531203" cy="313466"/>
          </a:xfrm>
          <a:prstGeom prst="rect">
            <a:avLst/>
          </a:prstGeom>
          <a:noFill/>
          <a:ln/>
          <a:effectLst/>
        </p:spPr>
      </p:pic>
      <p:sp>
        <p:nvSpPr>
          <p:cNvPr id="27" name="TextBox 26"/>
          <p:cNvSpPr txBox="1"/>
          <p:nvPr/>
        </p:nvSpPr>
        <p:spPr>
          <a:xfrm>
            <a:off x="4620533" y="5421868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Smith</a:t>
            </a:r>
            <a:endParaRPr lang="en-US" dirty="0"/>
          </a:p>
        </p:txBody>
      </p:sp>
      <p:sp>
        <p:nvSpPr>
          <p:cNvPr id="28" name="Double Brace 27"/>
          <p:cNvSpPr/>
          <p:nvPr/>
        </p:nvSpPr>
        <p:spPr>
          <a:xfrm>
            <a:off x="4912807" y="5419235"/>
            <a:ext cx="762000" cy="448165"/>
          </a:xfrm>
          <a:prstGeom prst="bracePair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4634630" y="6107668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Microsoft</a:t>
            </a:r>
            <a:endParaRPr lang="en-US" dirty="0"/>
          </a:p>
        </p:txBody>
      </p:sp>
      <p:sp>
        <p:nvSpPr>
          <p:cNvPr id="31" name="Double Brace 30"/>
          <p:cNvSpPr/>
          <p:nvPr/>
        </p:nvSpPr>
        <p:spPr>
          <a:xfrm>
            <a:off x="4761978" y="6105035"/>
            <a:ext cx="1143000" cy="448165"/>
          </a:xfrm>
          <a:prstGeom prst="bracePair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Line 17"/>
          <p:cNvSpPr>
            <a:spLocks noChangeShapeType="1"/>
          </p:cNvSpPr>
          <p:nvPr/>
        </p:nvSpPr>
        <p:spPr bwMode="auto">
          <a:xfrm flipV="1">
            <a:off x="1371600" y="5334000"/>
            <a:ext cx="1524000" cy="609600"/>
          </a:xfrm>
          <a:prstGeom prst="line">
            <a:avLst/>
          </a:prstGeom>
          <a:noFill/>
          <a:ln w="25400">
            <a:solidFill>
              <a:srgbClr val="880E0E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pic>
        <p:nvPicPr>
          <p:cNvPr id="34" name="Picture 33" descr="TP_tmp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 bwMode="auto">
          <a:xfrm rot="20305913">
            <a:off x="1594025" y="5341386"/>
            <a:ext cx="718910" cy="313466"/>
          </a:xfrm>
          <a:prstGeom prst="rect">
            <a:avLst/>
          </a:prstGeom>
          <a:noFill/>
          <a:ln/>
          <a:effectLst/>
        </p:spPr>
      </p:pic>
      <p:sp>
        <p:nvSpPr>
          <p:cNvPr id="35" name="Line 17"/>
          <p:cNvSpPr>
            <a:spLocks noChangeShapeType="1"/>
          </p:cNvSpPr>
          <p:nvPr/>
        </p:nvSpPr>
        <p:spPr bwMode="auto">
          <a:xfrm flipH="1" flipV="1">
            <a:off x="3200400" y="5334000"/>
            <a:ext cx="1676400" cy="304800"/>
          </a:xfrm>
          <a:prstGeom prst="line">
            <a:avLst/>
          </a:prstGeom>
          <a:noFill/>
          <a:ln w="25400">
            <a:solidFill>
              <a:srgbClr val="000082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36" name="Line 17"/>
          <p:cNvSpPr>
            <a:spLocks noChangeShapeType="1"/>
          </p:cNvSpPr>
          <p:nvPr/>
        </p:nvSpPr>
        <p:spPr bwMode="auto">
          <a:xfrm flipH="1" flipV="1">
            <a:off x="3733800" y="5867400"/>
            <a:ext cx="990600" cy="457200"/>
          </a:xfrm>
          <a:prstGeom prst="line">
            <a:avLst/>
          </a:prstGeom>
          <a:noFill/>
          <a:ln w="25400">
            <a:solidFill>
              <a:srgbClr val="000082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2908300" y="5283200"/>
            <a:ext cx="76200" cy="76200"/>
          </a:xfrm>
          <a:prstGeom prst="ellipse">
            <a:avLst/>
          </a:prstGeom>
          <a:solidFill>
            <a:srgbClr val="880E0E"/>
          </a:solidFill>
          <a:ln>
            <a:solidFill>
              <a:srgbClr val="880E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3111500" y="5289550"/>
            <a:ext cx="76200" cy="76200"/>
          </a:xfrm>
          <a:prstGeom prst="ellipse">
            <a:avLst/>
          </a:prstGeom>
          <a:solidFill>
            <a:srgbClr val="000082"/>
          </a:solidFill>
          <a:ln>
            <a:solidFill>
              <a:srgbClr val="0000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3657600" y="5791200"/>
            <a:ext cx="76200" cy="76200"/>
          </a:xfrm>
          <a:prstGeom prst="ellipse">
            <a:avLst/>
          </a:prstGeom>
          <a:solidFill>
            <a:srgbClr val="000082"/>
          </a:solidFill>
          <a:ln>
            <a:solidFill>
              <a:srgbClr val="0000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Picture 41" descr="TP_tmp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/>
          <a:stretch>
            <a:fillRect/>
          </a:stretch>
        </p:blipFill>
        <p:spPr bwMode="auto">
          <a:xfrm rot="530161">
            <a:off x="4020794" y="5196854"/>
            <a:ext cx="718287" cy="313195"/>
          </a:xfrm>
          <a:prstGeom prst="rect">
            <a:avLst/>
          </a:prstGeom>
          <a:noFill/>
          <a:ln/>
          <a:effectLst/>
        </p:spPr>
      </p:pic>
      <p:pic>
        <p:nvPicPr>
          <p:cNvPr id="43" name="Picture 42" descr="TP_tmp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 bwMode="auto">
          <a:xfrm rot="1559811">
            <a:off x="4050661" y="5813034"/>
            <a:ext cx="718287" cy="313195"/>
          </a:xfrm>
          <a:prstGeom prst="rect">
            <a:avLst/>
          </a:prstGeom>
          <a:noFill/>
          <a:ln/>
          <a:effectLst/>
        </p:spPr>
      </p:pic>
      <p:sp>
        <p:nvSpPr>
          <p:cNvPr id="44" name="Oval 46"/>
          <p:cNvSpPr>
            <a:spLocks noChangeArrowheads="1"/>
          </p:cNvSpPr>
          <p:nvPr/>
        </p:nvSpPr>
        <p:spPr bwMode="auto">
          <a:xfrm rot="759795">
            <a:off x="2834549" y="5164507"/>
            <a:ext cx="457200" cy="304800"/>
          </a:xfrm>
          <a:prstGeom prst="ellipse">
            <a:avLst/>
          </a:prstGeom>
          <a:noFill/>
          <a:ln w="25400">
            <a:solidFill>
              <a:srgbClr val="006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6248400" y="4971871"/>
            <a:ext cx="2743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 dirty="0" smtClean="0">
                <a:solidFill>
                  <a:srgbClr val="008000"/>
                </a:solidFill>
              </a:rPr>
              <a:t>Correlated features from different views are mapped to similar areas of space</a:t>
            </a:r>
            <a:endParaRPr lang="en-US" sz="2000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7367" grpId="0"/>
      <p:bldP spid="23" grpId="0"/>
      <p:bldP spid="25" grpId="0" animBg="1"/>
      <p:bldP spid="27" grpId="0"/>
      <p:bldP spid="28" grpId="0" animBg="1"/>
      <p:bldP spid="30" grpId="0"/>
      <p:bldP spid="31" grpId="0" animBg="1"/>
      <p:bldP spid="32" grpId="0" animBg="1"/>
      <p:bldP spid="35" grpId="0" animBg="1"/>
      <p:bldP spid="36" grpId="0" animBg="1"/>
      <p:bldP spid="37" grpId="0" animBg="1"/>
      <p:bldP spid="39" grpId="0" animBg="1"/>
      <p:bldP spid="40" grpId="0" animBg="1"/>
      <p:bldP spid="44" grpId="0" animBg="1"/>
      <p:bldP spid="4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notation</a:t>
            </a:r>
            <a:endParaRPr lang="en-US" dirty="0"/>
          </a:p>
        </p:txBody>
      </p:sp>
      <p:pic>
        <p:nvPicPr>
          <p:cNvPr id="24" name="Picture 23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 bwMode="auto">
          <a:xfrm>
            <a:off x="342900" y="5441905"/>
            <a:ext cx="7617004" cy="444912"/>
          </a:xfrm>
          <a:prstGeom prst="rect">
            <a:avLst/>
          </a:prstGeom>
          <a:noFill/>
          <a:ln/>
          <a:effectLst/>
        </p:spPr>
      </p:pic>
      <p:pic>
        <p:nvPicPr>
          <p:cNvPr id="19" name="Picture 18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 bwMode="auto">
          <a:xfrm>
            <a:off x="342900" y="1664111"/>
            <a:ext cx="6013208" cy="464898"/>
          </a:xfrm>
          <a:prstGeom prst="rect">
            <a:avLst/>
          </a:prstGeom>
          <a:noFill/>
          <a:ln/>
          <a:effectLst/>
        </p:spPr>
      </p:pic>
      <p:pic>
        <p:nvPicPr>
          <p:cNvPr id="11" name="Picture 10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 bwMode="auto">
          <a:xfrm>
            <a:off x="372303" y="2590800"/>
            <a:ext cx="6371397" cy="420064"/>
          </a:xfrm>
          <a:prstGeom prst="rect">
            <a:avLst/>
          </a:prstGeom>
          <a:noFill/>
          <a:ln/>
          <a:effectLst/>
        </p:spPr>
      </p:pic>
      <p:pic>
        <p:nvPicPr>
          <p:cNvPr id="8" name="Picture 7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/>
          <a:stretch>
            <a:fillRect/>
          </a:stretch>
        </p:blipFill>
        <p:spPr bwMode="auto">
          <a:xfrm>
            <a:off x="344553" y="3472741"/>
            <a:ext cx="4485169" cy="503103"/>
          </a:xfrm>
          <a:prstGeom prst="rect">
            <a:avLst/>
          </a:prstGeom>
          <a:noFill/>
          <a:ln/>
          <a:effectLst/>
        </p:spPr>
      </p:pic>
      <p:pic>
        <p:nvPicPr>
          <p:cNvPr id="9" name="Picture 8" descr="TP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/>
          <a:stretch>
            <a:fillRect/>
          </a:stretch>
        </p:blipFill>
        <p:spPr bwMode="auto">
          <a:xfrm>
            <a:off x="304800" y="4439017"/>
            <a:ext cx="8553125" cy="566640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ounded Rectangle 35"/>
          <p:cNvSpPr/>
          <p:nvPr/>
        </p:nvSpPr>
        <p:spPr>
          <a:xfrm>
            <a:off x="228600" y="3962400"/>
            <a:ext cx="8623300" cy="2667000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/>
          <p:cNvSpPr/>
          <p:nvPr/>
        </p:nvSpPr>
        <p:spPr>
          <a:xfrm>
            <a:off x="304800" y="1600200"/>
            <a:ext cx="8305800" cy="20574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203200" y="228600"/>
            <a:ext cx="86868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Structural learning and CCA</a:t>
            </a:r>
          </a:p>
        </p:txBody>
      </p:sp>
      <p:pic>
        <p:nvPicPr>
          <p:cNvPr id="40" name="Picture 39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 bwMode="auto">
          <a:xfrm>
            <a:off x="476036" y="4088829"/>
            <a:ext cx="7766630" cy="788045"/>
          </a:xfrm>
          <a:prstGeom prst="rect">
            <a:avLst/>
          </a:prstGeom>
          <a:noFill/>
          <a:ln/>
          <a:effectLst/>
        </p:spPr>
      </p:pic>
      <p:sp>
        <p:nvSpPr>
          <p:cNvPr id="9" name="TextBox 8"/>
          <p:cNvSpPr txBox="1"/>
          <p:nvPr/>
        </p:nvSpPr>
        <p:spPr>
          <a:xfrm>
            <a:off x="381000" y="1632148"/>
            <a:ext cx="8077200" cy="1949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Some changes to structural learning</a:t>
            </a:r>
          </a:p>
          <a:p>
            <a:pPr marL="457200" indent="-457200">
              <a:spcBef>
                <a:spcPts val="1000"/>
              </a:spcBef>
              <a:buAutoNum type="arabicParenBoth"/>
            </a:pPr>
            <a:r>
              <a:rPr lang="en-US" sz="2400" b="1" dirty="0" smtClean="0"/>
              <a:t>Minimize squared loss </a:t>
            </a:r>
            <a:r>
              <a:rPr lang="en-US" sz="2400" dirty="0" smtClean="0"/>
              <a:t>for auxiliary predictors</a:t>
            </a:r>
            <a:r>
              <a:rPr lang="en-US" sz="2800" dirty="0" smtClean="0"/>
              <a:t>  </a:t>
            </a:r>
          </a:p>
          <a:p>
            <a:pPr marL="514350" indent="-514350">
              <a:spcBef>
                <a:spcPts val="1000"/>
              </a:spcBef>
            </a:pPr>
            <a:r>
              <a:rPr lang="en-US" sz="2400" b="1" dirty="0" smtClean="0"/>
              <a:t>(2) Block SVD by view: </a:t>
            </a:r>
            <a:r>
              <a:rPr lang="en-US" sz="2400" dirty="0" smtClean="0"/>
              <a:t>Train auxiliary predictors for view 1 using features from view 2 and vice versa</a:t>
            </a:r>
            <a:endParaRPr lang="en-US" sz="2400" dirty="0"/>
          </a:p>
        </p:txBody>
      </p:sp>
      <p:pic>
        <p:nvPicPr>
          <p:cNvPr id="39" name="Picture 38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 bwMode="auto">
          <a:xfrm>
            <a:off x="492199" y="5281178"/>
            <a:ext cx="8270809" cy="1145024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5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10"/>
          <p:cNvSpPr>
            <a:spLocks noChangeArrowheads="1"/>
          </p:cNvSpPr>
          <p:nvPr/>
        </p:nvSpPr>
        <p:spPr bwMode="auto">
          <a:xfrm>
            <a:off x="7239000" y="6096000"/>
            <a:ext cx="1905000" cy="762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CCA and semi-supervised learning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1607403"/>
            <a:ext cx="8153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Kakade</a:t>
            </a:r>
            <a:r>
              <a:rPr lang="en-US" sz="2800" b="1" dirty="0" smtClean="0"/>
              <a:t> and Foster (2007).  </a:t>
            </a:r>
            <a:r>
              <a:rPr lang="en-US" sz="2800" u="sng" dirty="0" smtClean="0"/>
              <a:t>Multi-view regression via canonical correlation analysis.</a:t>
            </a:r>
            <a:endParaRPr lang="en-US" sz="2800" u="sng" dirty="0"/>
          </a:p>
        </p:txBody>
      </p:sp>
      <p:pic>
        <p:nvPicPr>
          <p:cNvPr id="15" name="Picture 14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 bwMode="auto">
          <a:xfrm>
            <a:off x="457199" y="3886200"/>
            <a:ext cx="8133469" cy="2209800"/>
          </a:xfrm>
          <a:prstGeom prst="rect">
            <a:avLst/>
          </a:prstGeom>
          <a:noFill/>
          <a:ln/>
          <a:effectLst/>
        </p:spPr>
      </p:pic>
      <p:sp>
        <p:nvSpPr>
          <p:cNvPr id="16" name="TextBox 15"/>
          <p:cNvSpPr txBox="1"/>
          <p:nvPr/>
        </p:nvSpPr>
        <p:spPr>
          <a:xfrm>
            <a:off x="457200" y="3210580"/>
            <a:ext cx="716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82"/>
                </a:solidFill>
              </a:rPr>
              <a:t>Assume:</a:t>
            </a:r>
            <a:endParaRPr lang="en-US" sz="2800" b="1" dirty="0">
              <a:solidFill>
                <a:srgbClr val="00008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08300" y="2813903"/>
            <a:ext cx="5334000" cy="83099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Contrast with co-training:  K&amp;F </a:t>
            </a:r>
            <a:r>
              <a:rPr lang="en-US" sz="2400" b="1" dirty="0" smtClean="0">
                <a:solidFill>
                  <a:srgbClr val="FF0000"/>
                </a:solidFill>
              </a:rPr>
              <a:t>don’t</a:t>
            </a:r>
            <a:r>
              <a:rPr lang="en-US" sz="2400" dirty="0" smtClean="0">
                <a:solidFill>
                  <a:srgbClr val="FF0000"/>
                </a:solidFill>
              </a:rPr>
              <a:t> assume independence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6" grpId="0"/>
      <p:bldP spid="9" grpId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ounded Rectangle 45"/>
          <p:cNvSpPr/>
          <p:nvPr/>
        </p:nvSpPr>
        <p:spPr>
          <a:xfrm>
            <a:off x="152400" y="1676400"/>
            <a:ext cx="8382000" cy="914400"/>
          </a:xfrm>
          <a:prstGeom prst="roundRect">
            <a:avLst/>
          </a:prstGeom>
          <a:solidFill>
            <a:srgbClr val="CD7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ounded Rectangle 46"/>
          <p:cNvSpPr/>
          <p:nvPr/>
        </p:nvSpPr>
        <p:spPr>
          <a:xfrm>
            <a:off x="177800" y="2971800"/>
            <a:ext cx="6985000" cy="21590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8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Semi-supervised learning procedure</a:t>
            </a:r>
          </a:p>
        </p:txBody>
      </p:sp>
      <p:pic>
        <p:nvPicPr>
          <p:cNvPr id="30" name="Picture 29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 bwMode="auto">
          <a:xfrm>
            <a:off x="304800" y="5868694"/>
            <a:ext cx="8453975" cy="608306"/>
          </a:xfrm>
          <a:prstGeom prst="rect">
            <a:avLst/>
          </a:prstGeom>
          <a:noFill/>
          <a:ln/>
          <a:effectLst/>
        </p:spPr>
      </p:pic>
      <p:pic>
        <p:nvPicPr>
          <p:cNvPr id="54" name="Picture 53" descr="TP_tmp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 bwMode="auto">
          <a:xfrm>
            <a:off x="304062" y="1739900"/>
            <a:ext cx="8040892" cy="720372"/>
          </a:xfrm>
          <a:prstGeom prst="rect">
            <a:avLst/>
          </a:prstGeom>
          <a:noFill/>
          <a:ln/>
          <a:effectLst/>
        </p:spPr>
      </p:pic>
      <p:pic>
        <p:nvPicPr>
          <p:cNvPr id="53" name="Picture 52" descr="TP_tm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 bwMode="auto">
          <a:xfrm>
            <a:off x="305558" y="3076898"/>
            <a:ext cx="6665531" cy="885502"/>
          </a:xfrm>
          <a:prstGeom prst="rect">
            <a:avLst/>
          </a:prstGeom>
          <a:noFill/>
          <a:ln/>
          <a:effectLst/>
        </p:spPr>
      </p:pic>
      <p:pic>
        <p:nvPicPr>
          <p:cNvPr id="55" name="Picture 54" descr="TP_tm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/>
          <a:stretch>
            <a:fillRect/>
          </a:stretch>
        </p:blipFill>
        <p:spPr bwMode="auto">
          <a:xfrm>
            <a:off x="228581" y="4191000"/>
            <a:ext cx="6705636" cy="769994"/>
          </a:xfrm>
          <a:prstGeom prst="rect">
            <a:avLst/>
          </a:prstGeom>
          <a:noFill/>
          <a:ln/>
          <a:effectLst/>
        </p:spPr>
      </p:pic>
      <p:sp>
        <p:nvSpPr>
          <p:cNvPr id="31" name="Oval 46"/>
          <p:cNvSpPr>
            <a:spLocks noChangeArrowheads="1"/>
          </p:cNvSpPr>
          <p:nvPr/>
        </p:nvSpPr>
        <p:spPr bwMode="auto">
          <a:xfrm>
            <a:off x="4343400" y="5715000"/>
            <a:ext cx="2590800" cy="914400"/>
          </a:xfrm>
          <a:prstGeom prst="ellipse">
            <a:avLst/>
          </a:prstGeom>
          <a:noFill/>
          <a:ln w="25400">
            <a:solidFill>
              <a:srgbClr val="00008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32" name="AutoShape 7"/>
          <p:cNvCxnSpPr>
            <a:cxnSpLocks noChangeShapeType="1"/>
            <a:stCxn id="31" idx="1"/>
            <a:endCxn id="33" idx="3"/>
          </p:cNvCxnSpPr>
          <p:nvPr/>
        </p:nvCxnSpPr>
        <p:spPr bwMode="auto">
          <a:xfrm rot="16200000" flipV="1">
            <a:off x="3941935" y="5068032"/>
            <a:ext cx="420345" cy="1141414"/>
          </a:xfrm>
          <a:prstGeom prst="curvedConnector2">
            <a:avLst/>
          </a:prstGeom>
          <a:noFill/>
          <a:ln w="25400">
            <a:solidFill>
              <a:srgbClr val="000082"/>
            </a:solidFill>
            <a:round/>
            <a:headEnd/>
            <a:tailEnd type="triangle" w="lg" len="lg"/>
          </a:ln>
        </p:spPr>
      </p:cxnSp>
      <p:sp>
        <p:nvSpPr>
          <p:cNvPr id="33" name="TextBox 32"/>
          <p:cNvSpPr txBox="1"/>
          <p:nvPr/>
        </p:nvSpPr>
        <p:spPr>
          <a:xfrm>
            <a:off x="1142999" y="5105400"/>
            <a:ext cx="2438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82"/>
                </a:solidFill>
              </a:rPr>
              <a:t>Training error using transformed inputs</a:t>
            </a:r>
            <a:endParaRPr lang="en-US" b="1" dirty="0">
              <a:solidFill>
                <a:srgbClr val="000082"/>
              </a:solidFill>
            </a:endParaRPr>
          </a:p>
        </p:txBody>
      </p:sp>
      <p:sp>
        <p:nvSpPr>
          <p:cNvPr id="37" name="Oval 46"/>
          <p:cNvSpPr>
            <a:spLocks noChangeArrowheads="1"/>
          </p:cNvSpPr>
          <p:nvPr/>
        </p:nvSpPr>
        <p:spPr bwMode="auto">
          <a:xfrm>
            <a:off x="7010400" y="5715000"/>
            <a:ext cx="1905000" cy="914400"/>
          </a:xfrm>
          <a:prstGeom prst="ellipse">
            <a:avLst/>
          </a:prstGeom>
          <a:noFill/>
          <a:ln w="25400">
            <a:solidFill>
              <a:srgbClr val="880E0E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38" name="AutoShape 7"/>
          <p:cNvCxnSpPr>
            <a:cxnSpLocks noChangeShapeType="1"/>
            <a:stCxn id="37" idx="0"/>
            <a:endCxn id="39" idx="2"/>
          </p:cNvCxnSpPr>
          <p:nvPr/>
        </p:nvCxnSpPr>
        <p:spPr bwMode="auto">
          <a:xfrm rot="16200000" flipV="1">
            <a:off x="7562166" y="5314266"/>
            <a:ext cx="344269" cy="457200"/>
          </a:xfrm>
          <a:prstGeom prst="curvedConnector3">
            <a:avLst>
              <a:gd name="adj1" fmla="val 50000"/>
            </a:avLst>
          </a:prstGeom>
          <a:noFill/>
          <a:ln w="25400">
            <a:solidFill>
              <a:srgbClr val="880E0E"/>
            </a:solidFill>
            <a:round/>
            <a:headEnd/>
            <a:tailEnd type="triangle" w="lg" len="lg"/>
          </a:ln>
        </p:spPr>
      </p:cxnSp>
      <p:sp>
        <p:nvSpPr>
          <p:cNvPr id="39" name="TextBox 38"/>
          <p:cNvSpPr txBox="1"/>
          <p:nvPr/>
        </p:nvSpPr>
        <p:spPr>
          <a:xfrm>
            <a:off x="6172200" y="4724400"/>
            <a:ext cx="2667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880E0E"/>
                </a:solidFill>
              </a:rPr>
              <a:t>Regularize based on amount of correlation</a:t>
            </a:r>
            <a:endParaRPr lang="en-US" b="1" dirty="0">
              <a:solidFill>
                <a:srgbClr val="880E0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7" grpId="0" animBg="1"/>
      <p:bldP spid="31" grpId="0" animBg="1"/>
      <p:bldP spid="33" grpId="0"/>
      <p:bldP spid="37" grpId="0" animBg="1"/>
      <p:bldP spid="39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 bound on squared error under CCA</a:t>
            </a:r>
          </a:p>
        </p:txBody>
      </p:sp>
      <p:pic>
        <p:nvPicPr>
          <p:cNvPr id="31" name="Picture 30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 bwMode="auto">
          <a:xfrm>
            <a:off x="246262" y="2590800"/>
            <a:ext cx="7889468" cy="2083511"/>
          </a:xfrm>
          <a:prstGeom prst="rect">
            <a:avLst/>
          </a:prstGeom>
          <a:noFill/>
          <a:ln/>
          <a:effectLst/>
        </p:spPr>
      </p:pic>
      <p:sp>
        <p:nvSpPr>
          <p:cNvPr id="14" name="TextBox 13"/>
          <p:cNvSpPr txBox="1"/>
          <p:nvPr/>
        </p:nvSpPr>
        <p:spPr>
          <a:xfrm>
            <a:off x="228600" y="1686580"/>
            <a:ext cx="792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smtClean="0">
                <a:solidFill>
                  <a:srgbClr val="000082"/>
                </a:solidFill>
              </a:rPr>
              <a:t>Main theorem of </a:t>
            </a:r>
            <a:r>
              <a:rPr lang="en-US" sz="2800" u="sng" dirty="0" err="1" smtClean="0">
                <a:solidFill>
                  <a:srgbClr val="000082"/>
                </a:solidFill>
              </a:rPr>
              <a:t>Kakade</a:t>
            </a:r>
            <a:r>
              <a:rPr lang="en-US" sz="2800" u="sng" dirty="0" smtClean="0">
                <a:solidFill>
                  <a:srgbClr val="000082"/>
                </a:solidFill>
              </a:rPr>
              <a:t> &amp; Foster (2007)</a:t>
            </a:r>
            <a:endParaRPr lang="en-US" sz="2800" u="sng" dirty="0">
              <a:solidFill>
                <a:srgbClr val="000082"/>
              </a:solidFill>
            </a:endParaRPr>
          </a:p>
        </p:txBody>
      </p:sp>
      <p:sp>
        <p:nvSpPr>
          <p:cNvPr id="25" name="Oval 46"/>
          <p:cNvSpPr>
            <a:spLocks noChangeArrowheads="1"/>
          </p:cNvSpPr>
          <p:nvPr/>
        </p:nvSpPr>
        <p:spPr bwMode="auto">
          <a:xfrm>
            <a:off x="7543800" y="3643464"/>
            <a:ext cx="762000" cy="762000"/>
          </a:xfrm>
          <a:prstGeom prst="ellipse">
            <a:avLst/>
          </a:prstGeom>
          <a:noFill/>
          <a:ln w="25400">
            <a:solidFill>
              <a:srgbClr val="006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26" name="AutoShape 7"/>
          <p:cNvCxnSpPr>
            <a:cxnSpLocks noChangeShapeType="1"/>
            <a:stCxn id="40" idx="4"/>
            <a:endCxn id="27" idx="0"/>
          </p:cNvCxnSpPr>
          <p:nvPr/>
        </p:nvCxnSpPr>
        <p:spPr bwMode="auto">
          <a:xfrm rot="5400000">
            <a:off x="3331147" y="2636417"/>
            <a:ext cx="1148206" cy="4381500"/>
          </a:xfrm>
          <a:prstGeom prst="curvedConnector3">
            <a:avLst>
              <a:gd name="adj1" fmla="val 50000"/>
            </a:avLst>
          </a:prstGeom>
          <a:noFill/>
          <a:ln w="25400">
            <a:solidFill>
              <a:srgbClr val="880E0E"/>
            </a:solidFill>
            <a:round/>
            <a:headEnd/>
            <a:tailEnd type="triangle" w="lg" len="lg"/>
          </a:ln>
        </p:spPr>
      </p:cxnSp>
      <p:sp>
        <p:nvSpPr>
          <p:cNvPr id="27" name="TextBox 26"/>
          <p:cNvSpPr txBox="1"/>
          <p:nvPr/>
        </p:nvSpPr>
        <p:spPr>
          <a:xfrm>
            <a:off x="304800" y="5401270"/>
            <a:ext cx="2819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880E0E"/>
                </a:solidFill>
              </a:rPr>
              <a:t>Assumption:  How good is single view compared to joint model?</a:t>
            </a:r>
            <a:endParaRPr lang="en-US" b="1" dirty="0">
              <a:solidFill>
                <a:srgbClr val="880E0E"/>
              </a:solidFill>
            </a:endParaRPr>
          </a:p>
        </p:txBody>
      </p:sp>
      <p:sp>
        <p:nvSpPr>
          <p:cNvPr id="22" name="Oval 46"/>
          <p:cNvSpPr>
            <a:spLocks noChangeArrowheads="1"/>
          </p:cNvSpPr>
          <p:nvPr/>
        </p:nvSpPr>
        <p:spPr bwMode="auto">
          <a:xfrm>
            <a:off x="228600" y="3491064"/>
            <a:ext cx="3048000" cy="914400"/>
          </a:xfrm>
          <a:prstGeom prst="ellipse">
            <a:avLst/>
          </a:prstGeom>
          <a:noFill/>
          <a:ln w="25400">
            <a:solidFill>
              <a:srgbClr val="00008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23" name="AutoShape 7"/>
          <p:cNvCxnSpPr>
            <a:cxnSpLocks noChangeShapeType="1"/>
            <a:stCxn id="22" idx="4"/>
            <a:endCxn id="29" idx="0"/>
          </p:cNvCxnSpPr>
          <p:nvPr/>
        </p:nvCxnSpPr>
        <p:spPr bwMode="auto">
          <a:xfrm rot="5400000">
            <a:off x="1555032" y="4603032"/>
            <a:ext cx="395136" cy="1588"/>
          </a:xfrm>
          <a:prstGeom prst="curvedConnector3">
            <a:avLst>
              <a:gd name="adj1" fmla="val 50000"/>
            </a:avLst>
          </a:prstGeom>
          <a:noFill/>
          <a:ln w="25400">
            <a:solidFill>
              <a:srgbClr val="000082"/>
            </a:solidFill>
            <a:round/>
            <a:headEnd/>
            <a:tailEnd type="triangle" w="lg" len="lg"/>
          </a:ln>
        </p:spPr>
      </p:cxnSp>
      <p:sp>
        <p:nvSpPr>
          <p:cNvPr id="29" name="TextBox 28"/>
          <p:cNvSpPr txBox="1"/>
          <p:nvPr/>
        </p:nvSpPr>
        <p:spPr>
          <a:xfrm>
            <a:off x="228600" y="4800600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82"/>
                </a:solidFill>
              </a:rPr>
              <a:t>Expected error of learned, transformed predictor</a:t>
            </a:r>
            <a:endParaRPr lang="en-US" b="1" dirty="0">
              <a:solidFill>
                <a:srgbClr val="000082"/>
              </a:solidFill>
            </a:endParaRPr>
          </a:p>
        </p:txBody>
      </p:sp>
      <p:sp>
        <p:nvSpPr>
          <p:cNvPr id="32" name="Oval 46"/>
          <p:cNvSpPr>
            <a:spLocks noChangeArrowheads="1"/>
          </p:cNvSpPr>
          <p:nvPr/>
        </p:nvSpPr>
        <p:spPr bwMode="auto">
          <a:xfrm>
            <a:off x="3352800" y="3491064"/>
            <a:ext cx="2133600" cy="914400"/>
          </a:xfrm>
          <a:prstGeom prst="ellipse">
            <a:avLst/>
          </a:prstGeom>
          <a:noFill/>
          <a:ln w="25400">
            <a:solidFill>
              <a:srgbClr val="006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880E0E"/>
              </a:solidFill>
            </a:endParaRPr>
          </a:p>
        </p:txBody>
      </p:sp>
      <p:cxnSp>
        <p:nvCxnSpPr>
          <p:cNvPr id="33" name="AutoShape 7"/>
          <p:cNvCxnSpPr>
            <a:cxnSpLocks noChangeShapeType="1"/>
            <a:stCxn id="32" idx="4"/>
            <a:endCxn id="34" idx="0"/>
          </p:cNvCxnSpPr>
          <p:nvPr/>
        </p:nvCxnSpPr>
        <p:spPr bwMode="auto">
          <a:xfrm rot="16200000" flipH="1">
            <a:off x="4241082" y="4583982"/>
            <a:ext cx="395136" cy="38100"/>
          </a:xfrm>
          <a:prstGeom prst="curvedConnector3">
            <a:avLst>
              <a:gd name="adj1" fmla="val 50000"/>
            </a:avLst>
          </a:prstGeom>
          <a:noFill/>
          <a:ln w="25400">
            <a:solidFill>
              <a:srgbClr val="006C00"/>
            </a:solidFill>
            <a:round/>
            <a:headEnd/>
            <a:tailEnd type="triangle" w="lg" len="lg"/>
          </a:ln>
        </p:spPr>
      </p:cxnSp>
      <p:sp>
        <p:nvSpPr>
          <p:cNvPr id="34" name="TextBox 33"/>
          <p:cNvSpPr txBox="1"/>
          <p:nvPr/>
        </p:nvSpPr>
        <p:spPr>
          <a:xfrm>
            <a:off x="3352800" y="4800600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</a:rPr>
              <a:t>Expected error of best model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40" name="Oval 46"/>
          <p:cNvSpPr>
            <a:spLocks noChangeArrowheads="1"/>
          </p:cNvSpPr>
          <p:nvPr/>
        </p:nvSpPr>
        <p:spPr bwMode="auto">
          <a:xfrm>
            <a:off x="5638800" y="3657600"/>
            <a:ext cx="914400" cy="595464"/>
          </a:xfrm>
          <a:prstGeom prst="ellipse">
            <a:avLst/>
          </a:prstGeom>
          <a:noFill/>
          <a:ln w="25400">
            <a:solidFill>
              <a:srgbClr val="880E0E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" name="Oval 46"/>
          <p:cNvSpPr>
            <a:spLocks noChangeArrowheads="1"/>
          </p:cNvSpPr>
          <p:nvPr/>
        </p:nvSpPr>
        <p:spPr bwMode="auto">
          <a:xfrm>
            <a:off x="6553200" y="3962400"/>
            <a:ext cx="533400" cy="609600"/>
          </a:xfrm>
          <a:prstGeom prst="ellipse">
            <a:avLst/>
          </a:prstGeom>
          <a:noFill/>
          <a:ln w="25400">
            <a:solidFill>
              <a:srgbClr val="00008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46" name="AutoShape 7"/>
          <p:cNvCxnSpPr>
            <a:cxnSpLocks noChangeShapeType="1"/>
            <a:stCxn id="45" idx="4"/>
            <a:endCxn id="47" idx="0"/>
          </p:cNvCxnSpPr>
          <p:nvPr/>
        </p:nvCxnSpPr>
        <p:spPr bwMode="auto">
          <a:xfrm rot="5400000">
            <a:off x="5193582" y="3721818"/>
            <a:ext cx="776136" cy="2476500"/>
          </a:xfrm>
          <a:prstGeom prst="curvedConnector3">
            <a:avLst>
              <a:gd name="adj1" fmla="val 50000"/>
            </a:avLst>
          </a:prstGeom>
          <a:noFill/>
          <a:ln w="25400">
            <a:solidFill>
              <a:srgbClr val="000082"/>
            </a:solidFill>
            <a:round/>
            <a:headEnd/>
            <a:tailEnd type="triangle" w="lg" len="lg"/>
          </a:ln>
        </p:spPr>
      </p:cxnSp>
      <p:sp>
        <p:nvSpPr>
          <p:cNvPr id="47" name="TextBox 46"/>
          <p:cNvSpPr txBox="1"/>
          <p:nvPr/>
        </p:nvSpPr>
        <p:spPr>
          <a:xfrm>
            <a:off x="3200400" y="5348136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82"/>
                </a:solidFill>
              </a:rPr>
              <a:t>number of training examples</a:t>
            </a:r>
            <a:endParaRPr lang="en-US" b="1" dirty="0">
              <a:solidFill>
                <a:srgbClr val="000082"/>
              </a:solidFill>
            </a:endParaRPr>
          </a:p>
        </p:txBody>
      </p:sp>
      <p:cxnSp>
        <p:nvCxnSpPr>
          <p:cNvPr id="51" name="AutoShape 7"/>
          <p:cNvCxnSpPr>
            <a:cxnSpLocks noChangeShapeType="1"/>
            <a:stCxn id="25" idx="4"/>
            <a:endCxn id="52" idx="0"/>
          </p:cNvCxnSpPr>
          <p:nvPr/>
        </p:nvCxnSpPr>
        <p:spPr bwMode="auto">
          <a:xfrm rot="5400000">
            <a:off x="7177239" y="4600575"/>
            <a:ext cx="942672" cy="552450"/>
          </a:xfrm>
          <a:prstGeom prst="curvedConnector3">
            <a:avLst>
              <a:gd name="adj1" fmla="val 50000"/>
            </a:avLst>
          </a:prstGeom>
          <a:noFill/>
          <a:ln w="25400">
            <a:solidFill>
              <a:srgbClr val="006C00"/>
            </a:solidFill>
            <a:round/>
            <a:headEnd/>
            <a:tailEnd type="triangle" w="lg" len="lg"/>
          </a:ln>
        </p:spPr>
      </p:cxnSp>
      <p:sp>
        <p:nvSpPr>
          <p:cNvPr id="52" name="TextBox 51"/>
          <p:cNvSpPr txBox="1"/>
          <p:nvPr/>
        </p:nvSpPr>
        <p:spPr>
          <a:xfrm>
            <a:off x="6629400" y="5348136"/>
            <a:ext cx="1485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6C00"/>
                </a:solidFill>
              </a:rPr>
              <a:t>amount of correlation</a:t>
            </a:r>
            <a:endParaRPr lang="en-US" b="1" dirty="0">
              <a:solidFill>
                <a:srgbClr val="006C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5" grpId="0" animBg="1"/>
      <p:bldP spid="27" grpId="0"/>
      <p:bldP spid="22" grpId="0" animBg="1"/>
      <p:bldP spid="22" grpId="1" animBg="1"/>
      <p:bldP spid="29" grpId="0"/>
      <p:bldP spid="29" grpId="1"/>
      <p:bldP spid="32" grpId="0" animBg="1"/>
      <p:bldP spid="32" grpId="1" animBg="1"/>
      <p:bldP spid="34" grpId="0"/>
      <p:bldP spid="34" grpId="1"/>
      <p:bldP spid="40" grpId="0" animBg="1"/>
      <p:bldP spid="45" grpId="0" animBg="1"/>
      <p:bldP spid="47" grpId="0"/>
      <p:bldP spid="52" grpId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4343400"/>
            <a:ext cx="8763000" cy="2209800"/>
          </a:xfrm>
          <a:prstGeom prst="roundRect">
            <a:avLst/>
          </a:prstGeom>
          <a:solidFill>
            <a:srgbClr val="CD7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228600" y="1600200"/>
            <a:ext cx="8458200" cy="24384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can structural learning break?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/>
          <a:lstStyle/>
          <a:p>
            <a:r>
              <a:rPr lang="en-US" sz="2800" dirty="0" smtClean="0"/>
              <a:t>Hard-to-define auxiliary problems</a:t>
            </a:r>
          </a:p>
          <a:p>
            <a:pPr lvl="1">
              <a:spcBef>
                <a:spcPts val="1500"/>
              </a:spcBef>
            </a:pPr>
            <a:r>
              <a:rPr lang="en-US" sz="2400" dirty="0" smtClean="0"/>
              <a:t>Dependency parsing:  How to define auxiliary problems for an edge?</a:t>
            </a:r>
          </a:p>
          <a:p>
            <a:pPr lvl="1">
              <a:spcBef>
                <a:spcPts val="1500"/>
              </a:spcBef>
            </a:pPr>
            <a:r>
              <a:rPr lang="en-US" sz="2400" dirty="0" smtClean="0"/>
              <a:t>MT alignment:  How to define auxiliary problems for a pair of words?</a:t>
            </a:r>
          </a:p>
          <a:p>
            <a:endParaRPr lang="en-US" sz="2800" dirty="0" smtClean="0"/>
          </a:p>
          <a:p>
            <a:r>
              <a:rPr lang="en-US" sz="2800" dirty="0" smtClean="0"/>
              <a:t>Combining real-valued &amp; binary features</a:t>
            </a:r>
          </a:p>
          <a:p>
            <a:pPr lvl="1">
              <a:spcBef>
                <a:spcPts val="3000"/>
              </a:spcBef>
            </a:pPr>
            <a:endParaRPr lang="en-US" sz="2400" dirty="0" smtClean="0"/>
          </a:p>
          <a:p>
            <a:pPr lvl="1">
              <a:spcBef>
                <a:spcPts val="3000"/>
              </a:spcBef>
            </a:pPr>
            <a:r>
              <a:rPr lang="en-US" sz="2400" dirty="0" smtClean="0"/>
              <a:t>scaling, optimization</a:t>
            </a:r>
          </a:p>
        </p:txBody>
      </p:sp>
      <p:pic>
        <p:nvPicPr>
          <p:cNvPr id="17" name="Picture 16" descr="TP_tm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202689" y="5083120"/>
            <a:ext cx="4807715" cy="439905"/>
          </a:xfrm>
          <a:prstGeom prst="rect">
            <a:avLst/>
          </a:prstGeom>
          <a:noFill/>
          <a:ln/>
          <a:effectLst/>
        </p:spPr>
      </p:pic>
      <p:sp>
        <p:nvSpPr>
          <p:cNvPr id="9" name="Oval 8"/>
          <p:cNvSpPr/>
          <p:nvPr/>
        </p:nvSpPr>
        <p:spPr>
          <a:xfrm>
            <a:off x="1981200" y="4913423"/>
            <a:ext cx="3276600" cy="838200"/>
          </a:xfrm>
          <a:prstGeom prst="ellipse">
            <a:avLst/>
          </a:prstGeom>
          <a:noFill/>
          <a:ln>
            <a:solidFill>
              <a:srgbClr val="0000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257800" y="4913423"/>
            <a:ext cx="1905000" cy="838200"/>
          </a:xfrm>
          <a:prstGeom prst="ellipse">
            <a:avLst/>
          </a:prstGeom>
          <a:noFill/>
          <a:ln>
            <a:solidFill>
              <a:srgbClr val="0000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28600" y="4837223"/>
            <a:ext cx="1905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0082"/>
                </a:solidFill>
              </a:rPr>
              <a:t>high-dimensional, sparse</a:t>
            </a:r>
            <a:endParaRPr lang="en-US" sz="2000" b="1" dirty="0">
              <a:solidFill>
                <a:srgbClr val="00008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62800" y="4837223"/>
            <a:ext cx="1905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0082"/>
                </a:solidFill>
              </a:rPr>
              <a:t>low-dimensional, dense</a:t>
            </a:r>
            <a:endParaRPr lang="en-US" sz="2000" b="1" dirty="0">
              <a:solidFill>
                <a:srgbClr val="00008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9" grpId="0" animBg="1"/>
      <p:bldP spid="11" grpId="0" animBg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04800" y="5410200"/>
            <a:ext cx="8305800" cy="12954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04800" y="3644900"/>
            <a:ext cx="8305800" cy="1371600"/>
          </a:xfrm>
          <a:prstGeom prst="roundRect">
            <a:avLst/>
          </a:prstGeom>
          <a:solidFill>
            <a:srgbClr val="CD7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304800" y="1524000"/>
            <a:ext cx="8305800" cy="16764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work on structural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8382000" cy="4983163"/>
          </a:xfrm>
        </p:spPr>
        <p:txBody>
          <a:bodyPr/>
          <a:lstStyle/>
          <a:p>
            <a:pPr>
              <a:spcBef>
                <a:spcPts val="4000"/>
              </a:spcBef>
            </a:pPr>
            <a:r>
              <a:rPr lang="en-US" sz="2400" dirty="0" smtClean="0"/>
              <a:t>Scott Miller et al. (2004). </a:t>
            </a:r>
            <a:r>
              <a:rPr lang="en-US" sz="2400" u="sng" dirty="0" smtClean="0"/>
              <a:t>Name Tagging with Word Clusters and Discriminative Training</a:t>
            </a:r>
            <a:r>
              <a:rPr lang="en-US" sz="2400" dirty="0" smtClean="0"/>
              <a:t>.</a:t>
            </a:r>
          </a:p>
          <a:p>
            <a:pPr lvl="1">
              <a:spcBef>
                <a:spcPts val="800"/>
              </a:spcBef>
            </a:pPr>
            <a:r>
              <a:rPr lang="en-US" sz="2000" dirty="0" smtClean="0"/>
              <a:t>Hierarchical clustering, not structural learning.</a:t>
            </a:r>
          </a:p>
          <a:p>
            <a:pPr lvl="1">
              <a:spcBef>
                <a:spcPts val="800"/>
              </a:spcBef>
            </a:pPr>
            <a:r>
              <a:rPr lang="en-US" sz="2000" dirty="0" smtClean="0"/>
              <a:t>Representation easily combines with binary features</a:t>
            </a:r>
          </a:p>
          <a:p>
            <a:pPr>
              <a:spcBef>
                <a:spcPts val="5000"/>
              </a:spcBef>
            </a:pPr>
            <a:r>
              <a:rPr lang="en-US" sz="2400" dirty="0" smtClean="0"/>
              <a:t>Rie Ando, Mark </a:t>
            </a:r>
            <a:r>
              <a:rPr lang="en-US" sz="2400" dirty="0" err="1" smtClean="0"/>
              <a:t>Dredze</a:t>
            </a:r>
            <a:r>
              <a:rPr lang="en-US" sz="2400" dirty="0" smtClean="0"/>
              <a:t>, and Tong Zhang (2005).  </a:t>
            </a:r>
            <a:r>
              <a:rPr lang="en-US" sz="2400" u="sng" dirty="0" smtClean="0"/>
              <a:t>TREC 2005 Genomics Track Experiments at IBM Watson</a:t>
            </a:r>
            <a:r>
              <a:rPr lang="en-US" sz="2400" dirty="0" smtClean="0"/>
              <a:t>.</a:t>
            </a:r>
          </a:p>
          <a:p>
            <a:pPr lvl="1">
              <a:spcBef>
                <a:spcPts val="800"/>
              </a:spcBef>
            </a:pPr>
            <a:r>
              <a:rPr lang="en-US" sz="2000" dirty="0" smtClean="0"/>
              <a:t>Applying structural learning to information retrieval</a:t>
            </a:r>
          </a:p>
          <a:p>
            <a:pPr>
              <a:spcBef>
                <a:spcPts val="5000"/>
              </a:spcBef>
            </a:pPr>
            <a:r>
              <a:rPr lang="en-US" sz="2400" dirty="0" smtClean="0"/>
              <a:t>Ariadna </a:t>
            </a:r>
            <a:r>
              <a:rPr lang="en-US" sz="2400" dirty="0" err="1" smtClean="0"/>
              <a:t>Quattoni</a:t>
            </a:r>
            <a:r>
              <a:rPr lang="en-US" sz="2400" dirty="0" smtClean="0"/>
              <a:t>,  Michael Collins, and Trevor Darrel (CVPR 2007).  </a:t>
            </a:r>
            <a:r>
              <a:rPr lang="en-US" sz="2400" u="sng" dirty="0" smtClean="0"/>
              <a:t>Learning Visual Representations using Images with Captions</a:t>
            </a:r>
            <a:r>
              <a:rPr lang="en-US" sz="24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SSL Summary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228600" y="1646237"/>
            <a:ext cx="8686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3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Bootstrapping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82"/>
                </a:solidFill>
                <a:effectLst/>
                <a:uLnTx/>
                <a:uFillTx/>
                <a:latin typeface="+mn-lt"/>
              </a:rPr>
              <a:t>Easy to write down.  Hard to analyze.  </a:t>
            </a:r>
          </a:p>
          <a:p>
            <a:pPr marL="342900" lvl="0" indent="-342900">
              <a:spcBef>
                <a:spcPts val="3000"/>
              </a:spcBef>
              <a:buFontTx/>
              <a:buChar char="•"/>
              <a:defRPr/>
            </a:pPr>
            <a:r>
              <a:rPr lang="en-US" sz="2800" b="1" kern="0" dirty="0" smtClean="0"/>
              <a:t>Graph-based Regularization  </a:t>
            </a:r>
          </a:p>
          <a:p>
            <a:pPr marL="742950" lvl="1" indent="-285750">
              <a:spcBef>
                <a:spcPts val="1000"/>
              </a:spcBef>
              <a:buFontTx/>
              <a:buChar char="–"/>
              <a:defRPr/>
            </a:pPr>
            <a:r>
              <a:rPr lang="en-US" sz="2400" kern="0" dirty="0" smtClean="0">
                <a:solidFill>
                  <a:srgbClr val="000082"/>
                </a:solidFill>
              </a:rPr>
              <a:t>Works best when graph encodes information not easily represented in normal feature vectors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3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Structural </a:t>
            </a:r>
            <a:r>
              <a:rPr lang="en-US" sz="2800" b="1" kern="0" dirty="0" smtClean="0">
                <a:latin typeface="+mn-lt"/>
              </a:rPr>
              <a:t>Learning</a:t>
            </a:r>
            <a:endParaRPr kumimoji="0" lang="en-US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lang="en-US" sz="2400" kern="0" dirty="0" smtClean="0">
                <a:solidFill>
                  <a:srgbClr val="000082"/>
                </a:solidFill>
                <a:latin typeface="+mn-lt"/>
              </a:rPr>
              <a:t>With good auxiliary problems, can improve even with lots of training data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0082"/>
              </a:solidFill>
              <a:effectLst/>
              <a:uLnTx/>
              <a:uFillTx/>
              <a:latin typeface="+mn-lt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880E0E"/>
                </a:solidFill>
                <a:effectLst/>
                <a:uLnTx/>
                <a:uFillTx/>
                <a:latin typeface="+mn-lt"/>
              </a:rPr>
              <a:t>Difficult to combine with standard feature vectors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290286" y="4191000"/>
            <a:ext cx="8625114" cy="1371600"/>
          </a:xfrm>
          <a:prstGeom prst="roundRect">
            <a:avLst/>
          </a:prstGeom>
          <a:solidFill>
            <a:srgbClr val="CD7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304800" y="2209800"/>
            <a:ext cx="8534400" cy="14478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take-away messages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408237"/>
            <a:ext cx="8686800" cy="3078163"/>
          </a:xfrm>
        </p:spPr>
        <p:txBody>
          <a:bodyPr/>
          <a:lstStyle/>
          <a:p>
            <a:pPr marL="457200" indent="-457200">
              <a:spcBef>
                <a:spcPts val="3000"/>
              </a:spcBef>
              <a:buFont typeface="+mj-lt"/>
              <a:buAutoNum type="arabicParenR"/>
            </a:pPr>
            <a:r>
              <a:rPr lang="en-US" dirty="0" smtClean="0"/>
              <a:t>Semi-supervised learning yields good results for small amounts of labeled data</a:t>
            </a:r>
          </a:p>
          <a:p>
            <a:pPr marL="457200" indent="-457200">
              <a:spcBef>
                <a:spcPts val="8000"/>
              </a:spcBef>
              <a:buFont typeface="+mj-lt"/>
              <a:buAutoNum type="arabicParenR"/>
            </a:pPr>
            <a:r>
              <a:rPr lang="en-US" dirty="0" smtClean="0"/>
              <a:t>“I have lots of labeled data” is not an excuse not to use semi-supervised techniques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90600" y="3244334"/>
            <a:ext cx="7077579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500" u="sng" dirty="0" smtClean="0">
                <a:solidFill>
                  <a:srgbClr val="0000FF"/>
                </a:solidFill>
              </a:rPr>
              <a:t>http://ssl-acl08.wikidot.com</a:t>
            </a:r>
            <a:endParaRPr lang="en-US" sz="4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Semi-supervised learning at ACL 2008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447800"/>
            <a:ext cx="8763000" cy="4525963"/>
          </a:xfrm>
        </p:spPr>
        <p:txBody>
          <a:bodyPr/>
          <a:lstStyle/>
          <a:p>
            <a:pPr marL="514350" indent="-514350">
              <a:spcBef>
                <a:spcPts val="3000"/>
              </a:spcBef>
              <a:buFont typeface="+mj-lt"/>
              <a:buAutoNum type="arabicParenR"/>
            </a:pPr>
            <a:r>
              <a:rPr lang="en-US" sz="2400" dirty="0" smtClean="0"/>
              <a:t>Koo et al.  </a:t>
            </a:r>
            <a:r>
              <a:rPr lang="en-US" sz="2400" u="sng" dirty="0" smtClean="0"/>
              <a:t>Simple Semi-supervised Dependency Parsing</a:t>
            </a:r>
            <a:r>
              <a:rPr lang="en-US" sz="2400" dirty="0" smtClean="0"/>
              <a:t>. </a:t>
            </a:r>
          </a:p>
          <a:p>
            <a:pPr marL="514350" indent="-514350">
              <a:spcBef>
                <a:spcPts val="3000"/>
              </a:spcBef>
              <a:buFont typeface="+mj-lt"/>
              <a:buAutoNum type="arabicParenR"/>
            </a:pPr>
            <a:r>
              <a:rPr lang="en-US" sz="2400" dirty="0" smtClean="0">
                <a:solidFill>
                  <a:srgbClr val="000082"/>
                </a:solidFill>
              </a:rPr>
              <a:t>Mann &amp; McCallum.  </a:t>
            </a:r>
            <a:r>
              <a:rPr lang="en-US" sz="2400" u="sng" dirty="0" smtClean="0">
                <a:solidFill>
                  <a:srgbClr val="000082"/>
                </a:solidFill>
              </a:rPr>
              <a:t>Generalized Expectation Criteria for Semi-supervised Learning of Conditional Random Fields</a:t>
            </a:r>
            <a:r>
              <a:rPr lang="en-US" sz="2400" dirty="0" smtClean="0">
                <a:solidFill>
                  <a:srgbClr val="000082"/>
                </a:solidFill>
              </a:rPr>
              <a:t>.</a:t>
            </a:r>
          </a:p>
          <a:p>
            <a:pPr marL="514350" indent="-514350">
              <a:spcBef>
                <a:spcPts val="3000"/>
              </a:spcBef>
              <a:buFont typeface="+mj-lt"/>
              <a:buAutoNum type="arabicParenR"/>
            </a:pPr>
            <a:r>
              <a:rPr lang="en-US" sz="2400" dirty="0" err="1" smtClean="0"/>
              <a:t>Pasca</a:t>
            </a:r>
            <a:r>
              <a:rPr lang="en-US" sz="2400" dirty="0" smtClean="0"/>
              <a:t> &amp; Van </a:t>
            </a:r>
            <a:r>
              <a:rPr lang="en-US" sz="2400" dirty="0" err="1" smtClean="0"/>
              <a:t>Durme</a:t>
            </a:r>
            <a:r>
              <a:rPr lang="en-US" sz="2400" dirty="0" smtClean="0"/>
              <a:t>.  </a:t>
            </a:r>
            <a:r>
              <a:rPr lang="en-US" sz="2400" u="sng" dirty="0" smtClean="0"/>
              <a:t>Weakly-supervised Acquisition of Open-Domain Classes and Class Attributes from Web Documents and Query Logs</a:t>
            </a:r>
            <a:r>
              <a:rPr lang="en-US" sz="2400" dirty="0" smtClean="0"/>
              <a:t>.</a:t>
            </a:r>
            <a:endParaRPr lang="en-US" sz="2400" u="sng" dirty="0" smtClean="0"/>
          </a:p>
          <a:p>
            <a:pPr marL="514350" indent="-514350">
              <a:spcBef>
                <a:spcPts val="3000"/>
              </a:spcBef>
              <a:buFont typeface="+mj-lt"/>
              <a:buAutoNum type="arabicParenR"/>
            </a:pPr>
            <a:r>
              <a:rPr lang="en-US" sz="2400" dirty="0" smtClean="0">
                <a:solidFill>
                  <a:srgbClr val="880E0E"/>
                </a:solidFill>
              </a:rPr>
              <a:t>Wang et al.  </a:t>
            </a:r>
            <a:r>
              <a:rPr lang="en-US" sz="2400" u="sng" dirty="0" smtClean="0">
                <a:solidFill>
                  <a:srgbClr val="880E0E"/>
                </a:solidFill>
              </a:rPr>
              <a:t>Semi-supervised Convex Training for Dependency Parsing</a:t>
            </a:r>
            <a:r>
              <a:rPr lang="en-US" sz="2400" dirty="0" smtClean="0">
                <a:solidFill>
                  <a:srgbClr val="880E0E"/>
                </a:solidFill>
              </a:rPr>
              <a:t>.</a:t>
            </a:r>
          </a:p>
          <a:p>
            <a:pPr marL="514350" indent="-514350">
              <a:spcBef>
                <a:spcPts val="3000"/>
              </a:spcBef>
              <a:buFont typeface="+mj-lt"/>
              <a:buAutoNum type="arabicParenR"/>
            </a:pPr>
            <a:r>
              <a:rPr lang="en-US" sz="2400" dirty="0" smtClean="0"/>
              <a:t>Suzuki &amp; </a:t>
            </a:r>
            <a:r>
              <a:rPr lang="en-US" sz="2400" dirty="0" err="1" smtClean="0"/>
              <a:t>Isozaki</a:t>
            </a:r>
            <a:r>
              <a:rPr lang="en-US" sz="2400" dirty="0" smtClean="0"/>
              <a:t>.  </a:t>
            </a:r>
            <a:r>
              <a:rPr lang="en-US" sz="2400" u="sng" dirty="0" smtClean="0"/>
              <a:t>Semi-supervised Sequential Labeling and Segmentation using Giga-word Scale Unlabeled Data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WORDWRAP" val="0"/>
  <p:tag name="DEFAULTFONTSIZE" val="10"/>
  <p:tag name="DEFAULTWIDTH" val="642"/>
  <p:tag name="DEFAULTHEIGHT" val="470"/>
  <p:tag name="FIRSTV2DJBLITZ@EKEDOKUOUVWXY5MJ" val="305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begin{document}&#10;&#10;\color{red}&#10;\[&#10;c(\textrm{LW=Mr.~,~Person})\!+\!+&#10;\]&#10;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07"/>
  <p:tag name="PICTUREFILESIZE" val="7546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begin{document}&#10;$\mathbf{W}'\mathbf{x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22"/>
  <p:tag name="PICTUREFILESIZE" val="107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begin{document}&#10;$\boldsymbol{\Phi}$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mono"/>
  <p:tag name="ORIGWIDTH" val="8"/>
  <p:tag name="PICTUREFILESIZE" val="399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usepackage{color}&#10;&#10;\begin{document}&#10;&#10;\definecolor{darkblue}{rgb}{0,0,0.5}&#10;\color{darkblue}$\boldsymbol{\Phi}$&#10;&#10;\end{document}&#10;"/>
  <p:tag name="FILENAME" val="TP_tmp"/>
  <p:tag name="FORMAT" val="png256"/>
  <p:tag name="RES" val="1200"/>
  <p:tag name="BLEND" val="0"/>
  <p:tag name="TRANSPARENT" val="1"/>
  <p:tag name="TBUG" val="0"/>
  <p:tag name="ALLOWFS" val="0"/>
  <p:tag name="ORIGWIDTH" val="8"/>
  <p:tag name="PICTUREFILESIZE" val="1726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usepackage{color}&#10;&#10;\begin{document}&#10;\definecolor{darkblue}{rgb}{0,0,0.5}&#10;&#10;\[&#10;\min_{\mathbf{v},\mathbf{w}} \sum_{\mathbf{x},y} L\left( (\mathbf{w}'\mathbf{x}+\mathbf{v}'\color{darkblue}\Phi\color{black}\mathbf{x},y\right) + \lambda ||\mathbf{w}||_{2}^{2}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57"/>
  <p:tag name="PICTUREFILESIZE" val="14366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usepackage{color}&#10;&#10;\begin{document}&#10;\definecolor{darkblue}{rgb}{0,0,0.5}&#10;&#10;\[&#10;\sum_{\mathbf{x},y} L\left( (\mathbf{w}'\mathbf{x}+\mathbf{v}'\color{darkblue}\Phi\color{black}\mathbf{x},y\right) + \lambda ||\mathbf{w}||_{2}^{2}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39"/>
  <p:tag name="PICTUREFILESIZE" val="1284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&#10;\[&#10;\Phi&#10;\]&#10;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7"/>
  <p:tag name="PICTUREFILESIZE" val="432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usepackage{color}&#10;&#10;\newcommand{\argmax}[1]{{\hbox{$\underset{#1}{\mbox{argmax}}\;$}}}&#10;\begin{document}&#10;\definecolor{darkblue}{rgb}{0,0,0.45}&#10;$x_{i}$&#10;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9"/>
  <p:tag name="PICTUREFILESIZE" val="1545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newcommand{\argmax}[1]{{\hbox{$\underset{#1}{\mbox{argmax}}\;$}}}&#10;\begin{document}&#10;$x_{i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9"/>
  <p:tag name="PICTUREFILESIZE" val="610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usepackage{color}&#10;&#10;\newcommand{\argmax}[1]{{\hbox{$\underset{#1}{\mbox{argmax}}\;$}}}&#10;\begin{document}&#10;\definecolor{darkred}{rgb}{0.45,0,0}&#10;\color{darkred}&#10;$\textrm{PMI}(x_{i},y)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46"/>
  <p:tag name="PICTUREFILESIZE" val="5339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usepackage{color}&#10;&#10;\begin{document}&#10;&#10;\definecolor{darkblue}{rgb}{0.176,0.176,0.568}&#10;\color{darkblue}&#10;$\Phi$&#10;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7"/>
  <p:tag name="PICTUREFILESIZE" val="170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begin{document}&#10;&#10;\color{red}&#10;\[&#10;c(\textrm{MW=Balmer~,~Person})\!+\!+&#10;\]&#10;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26"/>
  <p:tag name="PICTUREFILESIZE" val="9069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8in&#10;&#10;\usepackage{color}&#10;\usepackage{amsmath}&#10;\usepackage{amsfonts}&#10;&#10;\def\argmin{\mathop{\rm argmin}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&#10;\definecolor{darkblue}{rgb}{0,0,0.45}&#10;$\color{darkblue}\v{X}^{(1)}$ &#10;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256"/>
  <p:tag name="ORIGWIDTH" val="18"/>
  <p:tag name="PICTUREFILESIZE" val="3079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8in&#10;&#10;\usepackage{color}&#10;\usepackage{amsmath}&#10;\usepackage{amsfonts}&#10;&#10;\def\argmin{\mathop{\rm argmin}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&#10;\definecolor{darkred}{rgb}{0.45,0,0}&#10;$\color{darkred}\v{X}^{(2)}$ &#10;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256"/>
  <p:tag name="ORIGWIDTH" val="18"/>
  <p:tag name="PICTUREFILESIZE" val="3234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8in&#10;&#10;\usepackage{color}&#10;\usepackage{amsmath}&#10;\usepackage{amsfonts}&#10;&#10;\def\argmin{\mathop{\rm argmin}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&#10;\definecolor{darkblue}{rgb}{0,0,0.45}&#10;$\color{darkblue}\v{X}^{(1)}$ &#10;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256"/>
  <p:tag name="ORIGWIDTH" val="18"/>
  <p:tag name="PICTUREFILESIZE" val="3079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8in&#10;&#10;\usepackage{color}&#10;\usepackage{amsmath}&#10;\usepackage{amsfonts}&#10;&#10;\def\argmin{\mathop{\rm argmin}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&#10;\definecolor{darkred}{rgb}{0.45,0,0}&#10;$\color{darkred}\v{X}^{(2)}$ &#10;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256"/>
  <p:tag name="ORIGWIDTH" val="18"/>
  <p:tag name="PICTUREFILESIZE" val="3234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&#10;\textwidth 1.8in&#10;&#10;\begin{document}&#10;\definecolor{darkred}{rgb}{0.45,0,0}&#10;\begin{enumerate}&#10;&#10;\item Learn $W$, the matrix of pivot predictors&#10;&#10;\item Let \color{darkred}$\Phi$ \color{black}be the top $k$ left singular vectors of $W$&#10;&#10;\end{enumerate}&#10;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256"/>
  <p:tag name="ORIGWIDTH" val="118"/>
  <p:tag name="PICTUREFILESIZE" val="2759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&#10;\textwidth 1.8in&#10;&#10;\begin{document}&#10;\definecolor{darkblue}{rgb}{0,0,0.45}&#10;\begin{enumerate}&#10;&#10;\item Learn $V$, the matrix of pivot predictors&#10;&#10;\item Let \color{darkblue}$\Psi$ \color{black}be the top $k$ left singular vectors of $V$&#10;&#10;\end{enumerate}&#10;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256"/>
  <p:tag name="ORIGWIDTH" val="118"/>
  <p:tag name="PICTUREFILESIZE" val="26885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textwidth 3.8in&#10;&#10;\usepackage{color}&#10;\usepackage{amsmath}&#10;\usepackage{amsfonts}&#10;&#10;\def\argmin{\mathop{\rm argmin}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&#10;\definecolor{darkblue}{rgb}{0,0,0.45}&#10;\definecolor{darkred}{rgb}{0.45,0,0}&#10;&#10;\begin{itemize}&#10;&#10;\item Dimensionality reduction for jointly distributed random variables $\left(\color{darkblue}\v{X}^{(1)}\color{black},\color{darkred}\v{X}^{(2)}\color{black}\right)\sim\D$&#10;&#10;\end{itemize}&#10;&#10;\end{document}&#10;"/>
  <p:tag name="EXTERNALNAME" val="TP_tmp"/>
  <p:tag name="BLEND" val="0"/>
  <p:tag name="TRANSPARENT" val="0"/>
  <p:tag name="RESOLUTION" val="1200"/>
  <p:tag name="WORKAROUNDTRANSPARENCYBUG" val="0"/>
  <p:tag name="ALLOWFONTSUBSTITUTION" val="0"/>
  <p:tag name="BITMAPFORMAT" val="png256"/>
  <p:tag name="ORIGWIDTH" val="259"/>
  <p:tag name="PICTUREFILESIZE" val="27845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textwidth 3.8in&#10;&#10;\usepackage{color}&#10;\usepackage{amsmath}&#10;\usepackage{amsfonts}&#10;&#10;\def\argmin{\mathop{\rm argmin}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&#10;\definecolor{darkblue}{rgb}{0,0,0.45}&#10;\definecolor{darkred}{rgb}{0.45,0,0}&#10;&#10;\begin{itemize}&#10;&#10;\item $\textrm{CCA}$ yields matrices \color{darkblue}$\Psi\color{black},\color{darkred}\Phi\color{black}\in\mathbb{R}^{d\times k}$ \color{black} such that \color{darkblue}$\Psi\v{X}^{(1)}$ \color{black} and $\color{darkred}\Phi\v{X}^{(2)}$ \color{black} are maximally correlated&#10;&#10;\end{itemize}&#10;&#10;\end{document}&#10;"/>
  <p:tag name="EXTERNALNAME" val="TP_tmp"/>
  <p:tag name="BLEND" val="False"/>
  <p:tag name="TRANSPARENT" val="False"/>
  <p:tag name="KEEPFILES" val="False"/>
  <p:tag name="DEBUGPAUSE" val="False"/>
  <p:tag name="RESOLUTION" val="1200"/>
  <p:tag name="TIMEOUT" val="(none)"/>
  <p:tag name="BOXWIDTH" val="663"/>
  <p:tag name="BOXHEIGHT" val="522"/>
  <p:tag name="BOXFONT" val="10"/>
  <p:tag name="BOXWRAP" val="False"/>
  <p:tag name="WORKAROUNDTRANSPARENCYBUG" val="False"/>
  <p:tag name="ALLOWFONTSUBSTITUTION" val="False"/>
  <p:tag name="BITMAPFORMAT" val="png256"/>
  <p:tag name="ORIGWIDTH" val="259"/>
  <p:tag name="PICTUREFILESIZE" val="31162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8in&#10;&#10;\usepackage{color}&#10;\usepackage{amsmath}&#10;\usepackage{amsfonts}&#10;&#10;\def\argmin{\mathop{\rm argmin}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&#10;\definecolor{darkblue}{rgb}{0,0,0.45}&#10;\definecolor{darkred}{rgb}{0.45,0,0}&#10;&#10;$\v{x}^{(1)}$&#10;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7"/>
  <p:tag name="PICTUREFILESIZE" val="1964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8in&#10;&#10;\usepackage{color}&#10;\usepackage{amsmath}&#10;\usepackage{amsfonts}&#10;&#10;\def\argmin{\mathop{\rm argmin}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&#10;\definecolor{darkblue}{rgb}{0,0,0.45}&#10;\definecolor{darkred}{rgb}{0.45,0,0}&#10;&#10;$\v{x}^{(2)}$&#10;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7"/>
  <p:tag name="PICTUREFILESIZE" val="205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&#10;\begin{document}&#10;&#10;\definecolor{lightred}{rgb}{0.803,0.45,0.34}&#10;&#10;\pagecolor{lightred}&#10;&#10;\[&#10;c(x_{i},y)&#10;\]&#10;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30"/>
  <p:tag name="PICTUREFILESIZE" val="513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8in&#10;&#10;\usepackage{color}&#10;\usepackage{amsmath}&#10;\usepackage{amsfonts}&#10;&#10;\def\argmin{\mathop{\rm argmin}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&#10;\definecolor{darkblue}{rgb}{0,0,0.45}&#10;\definecolor{darkred}{rgb}{0.45,0,0}&#10;&#10;\color{darkred}&#10;$\Phi\v{x}^{(1)}$&#10;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3"/>
  <p:tag name="PICTUREFILESIZE" val="3247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8in&#10;&#10;\usepackage{color}&#10;\usepackage{amsmath}&#10;\usepackage{amsfonts}&#10;&#10;\def\argmin{\mathop{\rm argmin}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&#10;\definecolor{darkblue}{rgb}{0,0,0.45}&#10;\definecolor{darkred}{rgb}{0.45,0,0}&#10;&#10;\color{darkblue}&#10;$\Psi\v{x}^{(2)}$&#10;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3"/>
  <p:tag name="PICTUREFILESIZE" val="3333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8in&#10;&#10;\usepackage{color}&#10;\usepackage{amsmath}&#10;\usepackage{amsfonts}&#10;&#10;\def\argmin{\mathop{\rm argmin}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&#10;\definecolor{darkblue}{rgb}{0,0,0.45}&#10;\definecolor{darkred}{rgb}{0.45,0,0}&#10;&#10;\color{darkblue}&#10;$\Psi\v{x}^{(2)}$&#10;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3"/>
  <p:tag name="PICTUREFILESIZE" val="3333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0in&#10;&#10;\usepackage{color}&#10;\usepackage{amsmath}&#10;\usepackage{amsfonts}&#10;&#10;\def\argmin{\mathop{\rm argmin}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&#10;\definecolor{darkblue}{rgb}{0,0,0.45}&#10;\definecolor{darkred}{rgb}{0.45,0,0}&#10;\definecolor{lightgray}{rgb}{0.70,0.70,0.70}&#10;&#10;\pagecolor{lightgray}&#10;&#10;\noindent&#10;Let \color{darkred}$W_1$\color{black}, \color{darkblue}$W_2$\color{black}~ be the matrices of modified auxiliary predictors for views 1 and 2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217"/>
  <p:tag name="PICTUREFILESIZE" val="20169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.2in&#10;&#10;\usepackage{color}&#10;\usepackage{amsmath}&#10;\usepackage{amsfonts}&#10;&#10;\def\argmin{\mathop{\rm argmin}}&#10;&#10;\renewcommand{\H}{\mathcal{H}}&#10;\renewcommand{\v}[1]{\mathbf{#1}}&#10;\renewcommand{\S}{\mathcal{S}}&#10;&#10;\newcommand{\D}{\mathcal{D}}&#10;\newcommand{\X}{\mathcal{X}}&#10;\newcommand{\E}{\mathcal{E}}&#10;&#10;\newcommand{\err}{\epsilon}&#10;\newcommand{\errdh}[2]{\err_{#1}(#2)}&#10;\newcommand{\eerrdh}[2]{\hat{\err}_{#1}(#2)}&#10;\newcommand{\pr}[2]{{\rm Pr}_{#1}\left[{#2}\right]} &#10;&#10;\begin{document}&#10;&#10;\definecolor{darkblue}{rgb}{0,0,0.45}&#10;\definecolor{darkred}{rgb}{0.45,0,0}&#10;&#10;\definecolor{lightgray}{rgb}{0.7,0.7,0.7}&#10;\pagecolor{lightgray}&#10;&#10;\noindent&#10;If the matrices \color{darkred}$\Phi$\color{black}~ and \color{darkblue}$\Psi$\color{black}~ are the top left singular vectors of \color{darkred}$W_1$\color{black}, \color{darkblue}$W_2$\color{black}, &#10;then these are exactly the \color{darkred}$\Phi$\color{black}~ and \color{darkblue}$\Psi$\color{black}~ from CCA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231"/>
  <p:tag name="PICTUREFILESIZE" val="28853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&#10;\textwidth 2.7in&#10;&#10;\begin{document}&#10;&#10;\noindent&#10;The best model $\mathbf{w}^{(\nu)}$ for each view has low regret to the best joint linear model $\mathbf{w}$ .&#10;\[&#10;E\left[(\mathbf{w}^{(\nu)}\mathbf{x} - y)^{2} - (\mathbf{w}\mathbf{x} - y)^{2}\right] \leq \epsilon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95"/>
  <p:tag name="PICTUREFILESIZE" val="33942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&#10;\textwidth 3.1in&#10;&#10;\begin{document}&#10;&#10;\noindent&#10;Let $ \hat{\mathbf{v}}^{(1)} = \arg\min_{\mathbf{v}^{(1)}} \sum_{i=1}^{\ell}(\hat{\mathbf{v}}^{(1)}\Phi\mathbf{x}_{i} - y_{i})^{2} + \sum_{j}\frac{1-\lambda_j}{\lambda_j}v_{j}^{2}$&#10;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36"/>
  <p:tag name="PICTUREFILESIZE" val="17166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&#10;\textwidth 3.1in&#10;&#10;\begin{document}&#10;\definecolor{pastelred}{rgb}{0.80,0.451,0.341}&#10;\pagecolor{pastelred}&#10;&#10;\noindent&#10;On unlabeled data, compute CCA.  Let $\Phi$ be the CCA transformation for view 1.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223"/>
  <p:tag name="PICTUREFILESIZE" val="1881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&#10;\textwidth 2.4in&#10;&#10;\begin{document}&#10;\definecolor{pastelgreen}{rgb}{0.447,0.749,0.773}&#10;&#10;\pagecolor{pastelgreen}&#10;\noindent&#10;CCA also yields correlation coefficients $\lambda_{i} \in [0,1]$ with $\lambda_{i+1} \leq \lambda_{i}$ 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73"/>
  <p:tag name="PICTUREFILESIZE" val="16386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&#10;\textwidth 2.4in&#10;&#10;\begin{document}&#10;\definecolor{pastelgreen}{rgb}{0.447,0.749,0.773}&#10;\pagecolor{pastelgreen}&#10;&#10;\noindent&#10;Sum of correlation coefficients indicates total amount of correlation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74"/>
  <p:tag name="PICTUREFILESIZE" val="1521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&#10;\begin{document}&#10;&#10;\definecolor{lightred}{rgb}{0.612,0.612,0.875}&#10;&#10;\pagecolor{lightred}&#10;&#10;\[&#10;p(x_{i}, x_{j} | y) = p(x_{i} | y) p(x_{j} | y)&#10;\]&#10;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18"/>
  <p:tag name="PICTUREFILESIZE" val="16327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&#10;\textwidth 2.7in&#10;&#10;\begin{document}&#10;&#10;\noindent&#10;Let $\lambda_{j}$ be the $j^{\textrm{th}}$ correlation coefficient.  Then&#10;\[&#10;E(\hat{\mathbf{v}}^{(1)}\Phi\mathbf{x} - y)^{2} - E(\mathbf{w}\mathbf{x} - y)^{2} \leq 5\epsilon + \frac{1}{\ell}\sum_{j}\lambda_{j}^{2}&#10;\]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97"/>
  <p:tag name="PICTUREFILESIZE" val="28487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&#10;\textwidth 2.7in&#10;&#10;\begin{document}&#10;&#10;\noindent&#10;\[&#10;\left[---~\mathbf{x}~--- | -~\Phi\mathbf{x}~- \right]&#10;\]&#10;\end{document}&#10;"/>
  <p:tag name="FILENAME" val="TP_tmp"/>
  <p:tag name="FORMAT" val="png256"/>
  <p:tag name="RES" val="1200"/>
  <p:tag name="BLEND" val="0"/>
  <p:tag name="TRANSPARENT" val="1"/>
  <p:tag name="TBUG" val="0"/>
  <p:tag name="ALLOWFS" val="0"/>
  <p:tag name="ORIGWIDTH" val="120"/>
  <p:tag name="PICTUREFILESIZE" val="349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&#10;\begin{document}&#10;&#10;\definecolor{darkblue}{rgb}{0,0,0.55}&#10;&#10;\color{darkblue}&#10;&#10;\[&#10;h_{t}(\mathbf{x})&#10;\]&#10;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3"/>
  <p:tag name="PICTUREFILESIZE" val="391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&#10;\[&#10;f(\mathbf{x}) = \textrm{sgn}\left(\sum_{t=1}^{T} \alpha_{t}h_{t}(\mathbf{x})\right)&#10;\]&#10;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12"/>
  <p:tag name="PICTUREFILESIZE" val="774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&#10;\begin{document}&#10;&#10;\definecolor{darkred}{rgb}{0.533,0.054,0.054}&#10;\color{darkred}&#10;&#10;\[&#10;\alpha_{t}&#10;\]&#10;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9"/>
  <p:tag name="PICTUREFILESIZE" val="187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&#10;\[&#10;h^{i}(\mathbf{x}) = \left\{\begin{array}{ll}&#10;\pm 1, &amp; x_{i} = 1\\&#10;0, &amp; \textrm{otw.}&#10;\end{array}\right.&#10;\]&#10;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01"/>
  <p:tag name="PICTUREFILESIZE" val="507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&#10;\begin{document}&#10;&#10;\definecolor{darkred}{rgb}{0.533,0.054,0.054}&#10;&#10;\color{darkred}&#10;\[&#10;h_{t}(\mathbf{x})&#10;\]&#10;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3"/>
  <p:tag name="PICTUREFILESIZE" val="365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in&#10;\begin{document}&#10;&#10;\noindent&#10;Normal boosting: At each round $t$, we set $\alpha_{t}$ and $h_{t}(\mathbf{x})$ to minimize&#10;\[&#10;\frac{1}{\ell}\sum_{i=1}^{\ell}\exp\left(-y_{i}\left(\sum_{s=0}^{t-1} \alpha_{s}h_{s}(\mathbf{x}_{i}) + \alpha_{t}h_{t}(\mathbf{x}_{i})\right)\right)&#10;\]&#10;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217"/>
  <p:tag name="PICTUREFILESIZE" val="2593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begin{document}&#10;&#10;test data $\{(\mathbf{x},y)\}$ \color{red} unavailable at train time&#10;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88"/>
  <p:tag name="PICTUREFILESIZE" val="1221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&#10;\begin{document}&#10;&#10;\definecolor{darkred}{rgb}{0.45,0,0}&#10;\definecolor{darkblue}{rgb}{0,0,0.5}&#10;&#10;\[&#10;~+~\frac{1}{m}\sum_{i=\ell}^{m+\ell}\exp\left(\color{darkblue}-f(\mathbf{x}_{i}^{1}\color{black})\left(\sum_{s=0}^{t-1} \alpha_{s}h^{2}_{s}(\mathbf{x}^{2}_{i}) + \alpha_{t}h^{2}_{t}(\mathbf{x}^{2}_{i})\right)\right)&#10;\]&#10;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231"/>
  <p:tag name="PICTUREFILESIZE" val="1667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2.5in&#10;\begin{document}&#10;&#10;\noindent&#10;Let $f^{1}(\mathbf{x}_{i}^{1})$, $f^{2}(\mathbf{x}_{i}^{2})$ be the boosted classifiers from views 1 and 2, respectively.  Then the co-boost loss for round $t$ is:&#10;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81"/>
  <p:tag name="PICTUREFILESIZE" val="1956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&#10;\begin{document}&#10;&#10;\definecolor{darkred}{rgb}{0.45,0,0}&#10;\definecolor{darkblue}{rgb}{0,0,0.5}&#10;&#10;\[&#10;~+~\frac{1}{m}\sum_{i=\ell}^{m+\ell}\exp\left(-f(\mathbf{x}_{i}^{2})\left(\sum_{s=0}^{t-1} \alpha_{s}h^{1}_{s}(\mathbf{x}^{1}_{i}) + \alpha_{t}h^{1}_{t}(\mathbf{x}^{1}_{i})\right)\right)&#10;\]&#10;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231"/>
  <p:tag name="PICTUREFILESIZE" val="1583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&#10;\begin{document}&#10;&#10;\definecolor{darkred}{rgb}{0.45,0,0}&#10;\definecolor{darkblue}{rgb}{0,0,0.5}&#10;&#10;\[&#10;\textrm{trainloss}&#10;\]&#10;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37"/>
  <p:tag name="PICTUREFILESIZE" val="152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&#10;\textwidth 4in&#10;\begin{document}&#10;&#10;\definecolor{purple}{rgb}{0.612,0.612,0.87}&#10;\pagecolor{purple}&#10;&#10;\noindent&#10;$h^{2}_{t}$&#10;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0"/>
  <p:tag name="PICTUREFILESIZE" val="300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&#10;\textwidth 4in&#10;\begin{document}&#10;&#10;\definecolor{purple}{rgb}{0.612,0.612,0.87}&#10;\pagecolor{purple}&#10;&#10;\noindent&#10;$\alpha^{2}_{t}$&#10;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0"/>
  <p:tag name="PICTUREFILESIZE" val="290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&#10;\textwidth 4in&#10;\begin{document}&#10;&#10;\definecolor{purple}{rgb}{0.612,0.612,0.875}&#10;\pagecolor{purple}&#10;&#10;&#10;\noindent&#10;\[&#10;\frac{1}{m}\sum_{i=\ell+1}^{m+\ell}\exp\left(-f(\mathbf{x}_{i}^{1})\left(\sum_{s=0}^{t-1} \alpha_{s}h^{2}_{s}(\mathbf{x}^{2}_{i}) + \alpha_{t}h^{2}_{t}(\mathbf{x}^{2}_{i})\right)\right)&#10;\]&#10;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22"/>
  <p:tag name="PICTUREFILESIZE" val="4222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&#10;\begin{document}&#10;&#10;\definecolor{red}{rgb}{1,0,0}&#10;\color{red}&#10;&#10;\[&#10;h_{1}^{1}(\mathbf{x}) = I\left(\textrm{Mr.}\in\mathbf{x}_{1}\right)&#10;\]&#10;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90"/>
  <p:tag name="PICTUREFILESIZE" val="675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&#10;\begin{document}&#10;&#10;\definecolor{red}{rgb}{1,0,0}&#10;\color{red}&#10;&#10;\[&#10;h_{1}^{2}(\mathbf{x}) = I\left(\textrm{Smith}\in\mathbf{x}_{2}\right)&#10;\]&#10;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00"/>
  <p:tag name="PICTUREFILESIZE" val="7639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&#10;\begin{document}&#10;&#10;\definecolor{red}{rgb}{1,0,0}&#10;\color{red}&#10;&#10;\[&#10;h_{2}^{1}(\mathbf{x}) = I\left(\textrm{wrote}\in\mathbf{x}_{1}\right)&#10;\]&#10;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99"/>
  <p:tag name="PICTUREFILESIZE" val="760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&#10;labeled instances are pairs $(\mathbf{x},y)$&#10;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42"/>
  <p:tag name="PICTUREFILESIZE" val="6007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&#10;\begin{document}&#10;&#10;\definecolor{red}{rgb}{1,0,0}&#10;\color{red}&#10;&#10;\[&#10;h_{1}^{1}(\mathbf{x}) = I\left(\textrm{Mr.}\in\mathbf{x}_{1}\right)&#10;\]&#10;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90"/>
  <p:tag name="PICTUREFILESIZE" val="675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&#10;\begin{document}&#10;&#10;\definecolor{red}{rgb}{1,0,0}&#10;\color{red}&#10;&#10;\[&#10;h_{1}^{2}(\mathbf{x}) = I\left(\textrm{Cooper}\in\mathbf{x}_{2}\right)&#10;\]&#10;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05"/>
  <p:tag name="PICTUREFILESIZE" val="7918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3in&#10;\begin{document}&#10;&#10;\noindent&#10;\[&#10;\max_{\theta} \sum_{(\mathbf{x},y;\theta)\in L} \log p(\mathbf{x},y;\theta)  + \sum_{\mathbf{x}\in U} \log \left(\sum_{y} p(\mathbf{x},y;\theta)\right) &#10;\]&#10;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218"/>
  <p:tag name="PICTUREFILESIZE" val="1557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&#10;\begin{document}&#10;&#10;\definecolor{darkgreen}{rgb}{0,0.35,0}&#10;\color{darkgreen}&#10;&#10;\[&#10;\left[\begin{array}{l}&#10;\\&#10;\mathbf{w}_{1} \ldots \mathbf{w}_{V} \\&#10;\\&#10;\end{array}\right]\quad \approx \quad U_{v\times k} \quad D_{k\times k} \quad V'_{D\times k}&#10;\]&#10;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86"/>
  <p:tag name="PICTUREFILESIZE" val="1840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&#10;\begin{document}&#10;&#10;\definecolor{darkred}{rgb}{0.5,0,0}&#10;\color{darkred}&#10;\[&#10;\textrm{sim}(\mathbf{w}_{i},\mathbf{pw}_{j}) = \left\{\begin{array}{l}1,~~\mathbf{w}'_{i}(UU')\mathbf{pw}_{j} &gt; \tau\\&#10;0,~~\textrm{o.t.w.}&#10;\end{array}\right.&#10;\]&#10;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75"/>
  <p:tag name="PICTUREFILESIZE" val="2203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8|0.6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DENFONTSHAPE" val="tru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{x_1, \ldots, x_\ell\} \cup \{x_{\ell+1}, \ldots, x_{m+\ell}\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37"/>
  <p:tag name="PICTUREFILESIZE" val="4946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w_{ij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4"/>
  <p:tag name="PICTUREFILESIZE" val="836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x_i, x_j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23"/>
  <p:tag name="PICTUREFILESIZE" val="111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&#10;learners or hypotheses $h,f:\mathbf{x}\rightarrow y$&#10;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52"/>
  <p:tag name="PICTUREFILESIZE" val="5946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y_1, \ldots, y_\ell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41"/>
  <p:tag name="PICTUREFILESIZE" val="143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y_{\ell+1}, \ldots, y_{m+\ell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63"/>
  <p:tag name="PICTUREFILESIZE" val="2247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y^*$ for new test item $x^*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01"/>
  <p:tag name="PICTUREFILESIZE" val="382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postscript"/>
  <p:tag name="FILENAME" val="C:\Documents and Settings\j\My Documents\acl08tutorial\ICML07tutorial\fig\energy3.eps"/>
  <p:tag name="FORMAT" val="emf"/>
  <p:tag name="RES" val="150"/>
  <p:tag name="BLEND" val="0"/>
  <p:tag name="TRANSPARENT" val="0"/>
  <p:tag name="TBUG" val="0"/>
  <p:tag name="ORIGWIDTH" val="503"/>
  <p:tag name="PICTUREFILESIZE" val="3309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$\exp\left( - \frac{\|x_i-x_j\|^2}{2 \sigma^2}\right)$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86"/>
  <p:tag name="PICTUREFILESIZE" val="541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textwidth 2.8in&#10;&#10;\begin{document}&#10;&#10;\noindent&#10;Binary labels $y_i \in \{0,1\}$. Fix $Y_l=\{y_1, \ldots, y_\ell\}$.\\&#10;&#10;\vspace{0.1in}&#10;\noindent&#10;Solve for $Y_u=\{y_{\ell+1}, \ldots, y_{\ell+m}\}$:&#10;\vspace{-0.1in}&#10;\[&#10;\;\;\;\;\;\min_{Y_u}  \sum_{i,j=1}^n w_{ij} (y_i - y_j)^2&#10;\]&#10;&#10;\vspace{0.15in}&#10;\noindent&#10;Combinatorial problem (integer program), \\&#10;but efficient polynomial time solver \\&#10;(Boykov,Veksler,Zabih PAMI 2001).&#10;&#10;\end{document}&#10;"/>
  <p:tag name="FILENAME" val="TP_tmp"/>
  <p:tag name="FORMAT" val="pngmono"/>
  <p:tag name="RES" val="1200"/>
  <p:tag name="BLEND" val="0"/>
  <p:tag name="TRANSPARENT" val="1"/>
  <p:tag name="TBUG" val="0"/>
  <p:tag name="ALLOWFS" val="0"/>
  <p:tag name="ORIGWIDTH" val="202"/>
  <p:tag name="PICTUREFILESIZE" val="43710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w_{ij}=c$ if $x_i, x_j$ are close, 0 otherwise.&#10;\end{document}&#10;"/>
  <p:tag name="FILENAME" val="TP_tmp"/>
  <p:tag name="FORMAT" val="pngmono"/>
  <p:tag name="RES" val="1200"/>
  <p:tag name="BLEND" val="0"/>
  <p:tag name="TRANSPARENT" val="1"/>
  <p:tag name="TBUG" val="0"/>
  <p:tag name="ALLOWFS" val="0"/>
  <p:tag name="ORIGWIDTH" val="167"/>
  <p:tag name="PICTUREFILESIZE" val="652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(x_s, y_s=1), (x_o, y_o=0)$&#10;\end{document}&#10;"/>
  <p:tag name="FILENAME" val="TP_tmp"/>
  <p:tag name="FORMAT" val="pngmono"/>
  <p:tag name="RES" val="1200"/>
  <p:tag name="BLEND" val="0"/>
  <p:tag name="TRANSPARENT" val="1"/>
  <p:tag name="TBUG" val="0"/>
  <p:tag name="ALLOWFS" val="0"/>
  <p:tag name="ORIGWIDTH" val="103"/>
  <p:tag name="PICTUREFILESIZE" val="428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noindent &#10;$w_{si}=Pr(y_i=1|x_i, NB)$\\&#10;$w_{io}=Pr(y_i=0|x_i, NB)$&#10;\end{document}&#10;"/>
  <p:tag name="FILENAME" val="TP_tmp"/>
  <p:tag name="FORMAT" val="pngmono"/>
  <p:tag name="RES" val="1200"/>
  <p:tag name="BLEND" val="0"/>
  <p:tag name="TRANSPARENT" val="1"/>
  <p:tag name="TBUG" val="0"/>
  <p:tag name="ALLOWFS" val="0"/>
  <p:tag name="ORIGWIDTH" val="108"/>
  <p:tag name="PICTUREFILESIZE" val="919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min \sum_{ij} w_{ij} (y_{i} - y_j)^2$ minimizes the cut &#10;$$\sum_{ij: y_i \neq y_j} w_{ij}$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80"/>
  <p:tag name="PICTUREFILESIZE" val="1216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&#10;labeled data $\{(\mathbf{x},y)_{i}\}_{i=1}^{\ell}$&#10;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07"/>
  <p:tag name="PICTUREFILESIZE" val="4876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x_s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0"/>
  <p:tag name="PICTUREFILESIZE" val="647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x_o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1"/>
  <p:tag name="PICTUREFILESIZE" val="64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x_1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0"/>
  <p:tag name="PICTUREFILESIZE" val="52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x_2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0"/>
  <p:tag name="PICTUREFILESIZE" val="679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x_3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1"/>
  <p:tag name="PICTUREFILESIZE" val="70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y=1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24"/>
  <p:tag name="PICTUREFILESIZE" val="664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y=0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24"/>
  <p:tag name="PICTUREFILESIZE" val="828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Relax $\{0,1\}$ labels to real values $f(x) \in \mathrm R$.&#10;\end{document}&#10;"/>
  <p:tag name="FILENAME" val="TP_tmp"/>
  <p:tag name="FORMAT" val="pngmono"/>
  <p:tag name="RES" val="1200"/>
  <p:tag name="BLEND" val="0"/>
  <p:tag name="TRANSPARENT" val="1"/>
  <p:tag name="TBUG" val="0"/>
  <p:tag name="ALLOWFS" val="0"/>
  <p:tag name="ORIGWIDTH" val="187"/>
  <p:tag name="PICTUREFILESIZE" val="7669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f(x_\ell)=y_\ell$.&#10;\end{document}&#10;"/>
  <p:tag name="FILENAME" val="TP_tmp"/>
  <p:tag name="FORMAT" val="pngmono"/>
  <p:tag name="RES" val="1200"/>
  <p:tag name="BLEND" val="0"/>
  <p:tag name="TRANSPARENT" val="1"/>
  <p:tag name="TBUG" val="0"/>
  <p:tag name="ALLOWFS" val="0"/>
  <p:tag name="ORIGWIDTH" val="47"/>
  <p:tag name="PICTUREFILESIZE" val="230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min_{f_u} \sum_{i,j=1}^n w_{ij} (f_i - f_j)^2$.&#10;\end{document}&#10;"/>
  <p:tag name="FILENAME" val="TP_tmp"/>
  <p:tag name="FORMAT" val="pngmono"/>
  <p:tag name="RES" val="1200"/>
  <p:tag name="BLEND" val="0"/>
  <p:tag name="TRANSPARENT" val="1"/>
  <p:tag name="TBUG" val="0"/>
  <p:tag name="ALLOWFS" val="0"/>
  <p:tag name="ORIGWIDTH" val="118"/>
  <p:tag name="PICTUREFILESIZE" val="542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begin{document}&#10;&#10;unlabeled data $\{\mathbf{x}_{i}\}_{i=\ell+1}^{m+\ell}$ available at train time&#10;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211"/>
  <p:tag name="PICTUREFILESIZE" val="1450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Same as mincut except that $f_u \in {\mathrm R}$.&#10;\end{document}&#10;"/>
  <p:tag name="FILENAME" val="TP_tmp"/>
  <p:tag name="FORMAT" val="pngmono"/>
  <p:tag name="RES" val="1200"/>
  <p:tag name="BLEND" val="0"/>
  <p:tag name="TRANSPARENT" val="1"/>
  <p:tag name="TBUG" val="0"/>
  <p:tag name="ALLOWFS" val="0"/>
  <p:tag name="ORIGWIDTH" val="157"/>
  <p:tag name="PICTUREFILESIZE" val="595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noindent&#10;The harmonic function is the solution $f_u$.\\&#10;Unique.  $f_u \in [0,1]$ less confident near 0.5.&#10;\end{document}&#10;"/>
  <p:tag name="FILENAME" val="TP_tmp"/>
  <p:tag name="FORMAT" val="pngmono"/>
  <p:tag name="RES" val="1200"/>
  <p:tag name="BLEND" val="0"/>
  <p:tag name="TRANSPARENT" val="1"/>
  <p:tag name="TBUG" val="0"/>
  <p:tag name="ALLOWFS" val="0"/>
  <p:tag name="ORIGWIDTH" val="183"/>
  <p:tag name="PICTUREFILESIZE" val="12196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postscript"/>
  <p:tag name="FILENAME" val="C:\Documents and Settings\jerry\My Documents\ACL08tutorial\fig\electric.eps"/>
  <p:tag name="FORMAT" val="emf"/>
  <p:tag name="RES" val="150"/>
  <p:tag name="BLEND" val="0"/>
  <p:tag name="TRANSPARENT" val="0"/>
  <p:tag name="TBUG" val="0"/>
  <p:tag name="ORIGWIDTH" val="720"/>
  <p:tag name="PICTUREFILESIZE" val="37088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&#10;\begin{document}&#10;&#10;\definecolor{darkred}{rgb}{0.45,0,0}&#10;\definecolor{darkblue}{rgb}{0,0,0.5}&#10;&#10;\noindent &#10;Edges has conductance $w_{ij}$\\&#10;&#10;\color{darkblue}&#10;\vspace{-0.1in}&#10;\noindent &#10;1-volt battery connects to labeled points $y_\ell$\\&#10;&#10;\color{black}&#10;\vspace{-0.1in}&#10;\noindent &#10;Voltage at node $i = f_i$\\&#10;&#10;\color{darkred}&#10;\vspace{-0.1in}&#10;\noindent &#10;Similar voltage if many strong paths exist.&#10;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89"/>
  <p:tag name="PICTUREFILESIZE" val="50550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Converges but slow.  Better optimize directly.&#10;\end{document}&#10;"/>
  <p:tag name="FILENAME" val="TP_tmp"/>
  <p:tag name="FORMAT" val="pngmono"/>
  <p:tag name="RES" val="1200"/>
  <p:tag name="BLEND" val="0"/>
  <p:tag name="TRANSPARENT" val="1"/>
  <p:tag name="TBUG" val="0"/>
  <p:tag name="ALLOWFS" val="0"/>
  <p:tag name="ORIGWIDTH" val="197"/>
  <p:tag name="PICTUREFILESIZE" val="7779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begin{enumerate}&#10;\item Fix $f_\ell = y_\ell$.  Set $f_u = 0$ (arbitrary)&#10;\item Repeat: $f_u = \frac{\sum_{i \sim u} w_{iu} f_i} {\sum_{i \sim u} w_{iu}}$&#10;\end{enumerate}&#10;\end{document}&#10;"/>
  <p:tag name="FILENAME" val="TP_tmp"/>
  <p:tag name="FORMAT" val="pngmono"/>
  <p:tag name="RES" val="1200"/>
  <p:tag name="BLEND" val="0"/>
  <p:tag name="TRANSPARENT" val="1"/>
  <p:tag name="TBUG" val="0"/>
  <p:tag name="ALLOWFS" val="0"/>
  <p:tag name="ORIGWIDTH" val="164"/>
  <p:tag name="PICTUREFILESIZE" val="13988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noindent&#10;Na\&quot;ive algorithm for the harmonic function:&#10;\end{document}&#10;"/>
  <p:tag name="FILENAME" val="TP_tmp"/>
  <p:tag name="FORMAT" val="pngmono"/>
  <p:tag name="RES" val="1200"/>
  <p:tag name="BLEND" val="0"/>
  <p:tag name="TRANSPARENT" val="1"/>
  <p:tag name="TBUG" val="0"/>
  <p:tag name="ALLOWFS" val="0"/>
  <p:tag name="ORIGWIDTH" val="188"/>
  <p:tag name="PICTUREFILESIZE" val="6489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&#10;\begin{document}&#10;&#10;\definecolor{darkred}{rgb}{0.5,0,0}&#10;\definecolor{darkblue}{rgb}{0,0,0.45}&#10;&#10;\begin{itemize}&#10;&#10;\item $W$: $n \times n$ weight matrix.&#10;&#10;\color{darkblue}&#10;\item $D$: degree matrix $d_{ii} = \sum_{j=1}^n w_{ij}$, diagonal &#10;&#10;\color{black}&#10;\item Unnormalized graph Laplacian $L=D-W$&#10;&#10;\color{darkred}&#10;\item Energy $\sum_{i,j=1}^n w_{ij}(f_i-f_j)^2 = f^\top L f$&#10;&#10;\end{itemize}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99"/>
  <p:tag name="PICTUREFILESIZE" val="53786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\noindent&#10;$\min_{f_u} f^\top L f$\\&#10;$\mbox{s.t.} f_\ell = y_\ell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54"/>
  <p:tag name="PICTUREFILESIZE" val="3735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Partition the Laplacian $L=\left[ &#10;\begin{array}{cc}&#10;L_{\ell \ell} &amp; L_{\ell u} \\&#10;L_{u \ell} &amp; L_{uu}&#10;\end{array} \right]$.&#10;\end{document}&#10;"/>
  <p:tag name="FILENAME" val="TP_tmp"/>
  <p:tag name="FORMAT" val="pngmono"/>
  <p:tag name="RES" val="1200"/>
  <p:tag name="BLEND" val="0"/>
  <p:tag name="TRANSPARENT" val="1"/>
  <p:tag name="TBUG" val="0"/>
  <p:tag name="ALLOWFS" val="0"/>
  <p:tag name="ORIGWIDTH" val="191"/>
  <p:tag name="PICTUREFILESIZE" val="849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&#10;\[&#10;p(y|\mathbf{x}) \propto p(y)~\Pi_{i}{~p(x_{i}~|~y)}&#10;\]&#10;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12"/>
  <p:tag name="PICTUREFILESIZE" val="5752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Harmonic function (=label propagation)&#10;\end{document}&#10;"/>
  <p:tag name="FILENAME" val="TP_tmp"/>
  <p:tag name="FORMAT" val="pngmono"/>
  <p:tag name="RES" val="1200"/>
  <p:tag name="BLEND" val="0"/>
  <p:tag name="TRANSPARENT" val="1"/>
  <p:tag name="TBUG" val="0"/>
  <p:tag name="ALLOWFS" val="0"/>
  <p:tag name="ORIGWIDTH" val="176"/>
  <p:tag name="PICTUREFILESIZE" val="625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f_u = - L_{uu}^{-1} L_{ul} y_\ell$.&#10;\end{document}&#10;"/>
  <p:tag name="FILENAME" val="TP_tmp"/>
  <p:tag name="FORMAT" val="pngmono"/>
  <p:tag name="RES" val="1200"/>
  <p:tag name="BLEND" val="0"/>
  <p:tag name="TRANSPARENT" val="1"/>
  <p:tag name="TBUG" val="0"/>
  <p:tag name="ALLOWFS" val="0"/>
  <p:tag name="ORIGWIDTH" val="74"/>
  <p:tag name="PICTUREFILESIZE" val="298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Can use the normalized Laplacian too:&#10;\end{document}&#10;"/>
  <p:tag name="FILENAME" val="TP_tmp"/>
  <p:tag name="FORMAT" val="pngmono"/>
  <p:tag name="RES" val="1200"/>
  <p:tag name="BLEND" val="0"/>
  <p:tag name="TRANSPARENT" val="1"/>
  <p:tag name="TBUG" val="0"/>
  <p:tag name="ALLOWFS" val="0"/>
  <p:tag name="ORIGWIDTH" val="168"/>
  <p:tag name="PICTUREFILESIZE" val="5898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mathcal L = D^{-\frac{1}{2}} L D^{-\frac{1}{2}} = I - D^{-\frac{1}{2}} W D^{-\frac{1}{2}}$.&#10;\end{document}&#10;"/>
  <p:tag name="FILENAME" val="TP_tmp"/>
  <p:tag name="FORMAT" val="pngmono"/>
  <p:tag name="RES" val="1200"/>
  <p:tag name="BLEND" val="0"/>
  <p:tag name="TRANSPARENT" val="1"/>
  <p:tag name="TBUG" val="0"/>
  <p:tag name="ALLOWFS" val="0"/>
  <p:tag name="ORIGWIDTH" val="156"/>
  <p:tag name="PICTUREFILESIZE" val="433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SVM: $\min_f \sum_{i=1}^\ell \max(1-y_i f_i, 0) + \lambda \|f\|^2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84"/>
  <p:tag name="PICTUREFILESIZE" val="802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&#10;\begin{document}&#10;\definecolor{darkblue}{rgb}{0,0,0.5}&#10;\color{darkblue}&#10;\noindent&#10;$f \in $RKHS$(K)$ defined everywhere.\\&#10;SVM with manifold regularization: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51"/>
  <p:tag name="PICTUREFILESIZE" val="30218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$\min_f \sum_{i=1}^\ell \max(1-y_i f_i, 0) + \lambda_1 \|f\|^2 + \lambda_2 f_{1:\ell+m}^\top L f_{1:\ell+m}$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232"/>
  <p:tag name="PICTUREFILESIZE" val="11474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begin{document}&#10;&#10;\definecolor{darkred}{rgb}{0.45,0,0}&#10;\color{darkred}&#10;&#10;&#10;\noindent&#10;Label noise OK (slack).\\&#10;Classify new test item $x$ by $\mathrm{sgn}(f(x))$.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67"/>
  <p:tag name="PICTUREFILESIZE" val="25689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&#10;\begin{document}&#10;&#10;\definecolor{darkred}{rgb}{0.5,0,0}&#10;\color{darkred}&#10;$$\exp\left( - \frac{\|x_i-x_j\|^2}{2 \sigma^2}\right)$$&#10;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86"/>
  <p:tag name="PICTUREFILESIZE" val="12829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l=50, u=1411$, test=$485$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116"/>
  <p:tag name="PICTUREFILESIZE" val="381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&#10;\[&#10;c(x_{i},y)&#10;\]&#10;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30"/>
  <p:tag name="PICTUREFILESIZE" val="179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begin{document}&#10;\definecolor{pastelblue}{rgb}{0.611,0.611,0.875}&#10;\pagecolor{pastelblue}&#10;&#10;\[&#10;x_{i}&#10;\]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9"/>
  <p:tag name="PICTUREFILESIZE" val="1160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begin{document}&#10;\definecolor{pastelblue}{rgb}{0.611,0.611,0.875}&#10;\pagecolor{pastelblue}&#10;&#10;\[&#10;x_{j}&#10;\]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0"/>
  <p:tag name="PICTUREFILESIZE" val="127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begin{document}&#10;\definecolor{pastelblue}{rgb}{0.611,0.611,0.875}&#10;\pagecolor{pastelblue}&#10;&#10;\[&#10;x_{j}&#10;\]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10"/>
  <p:tag name="PICTUREFILESIZE" val="127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begin{document}&#10;\definecolor{pastelblue}{rgb}{0.611,0.611,0.875}&#10;\pagecolor{pastelblue}&#10;&#10;\[&#10;x_{i}&#10;\]&#10;&#10;\end{document}&#10;"/>
  <p:tag name="FILENAME" val="TP_tmp"/>
  <p:tag name="FORMAT" val="png16m"/>
  <p:tag name="RES" val="1200"/>
  <p:tag name="BLEND" val="0"/>
  <p:tag name="TRANSPARENT" val="0"/>
  <p:tag name="TBUG" val="0"/>
  <p:tag name="ALLOWFS" val="0"/>
  <p:tag name="ORIGWIDTH" val="9"/>
  <p:tag name="PICTUREFILESIZE" val="1160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min w_{ij} (f_i-f_j)^2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74"/>
  <p:tag name="PICTUREFILESIZE" val="3249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min w_{ij} (f_i+f_j)^2$, note $y\in \{-1,1\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52"/>
  <p:tag name="PICTUREFILESIZE" val="5876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&#10;\begin{document}&#10;&#10;\definecolor{darkred}{rgb}{0.5,0,0}&#10;\color{darkred}&#10;&#10;$\min \sum_{ij} w_{ij} (f_i \pm f_j)^2$&#10;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94"/>
  <p:tag name="PICTUREFILESIZE" val="9934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begin{document}&#10;\[&#10;\left[\begin{array}{ccccc}&#10;\\&#10;\\&#10;\mathbf{w}_{1} &amp; \ldots &amp;  \mathbf{w}_{i} &amp; \ldots &amp; \mathbf{w}_{n}\\&#10;\\&#10;\\&#10;\end{array}\right]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19"/>
  <p:tag name="PICTUREFILESIZE" val="3279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usepackage{color}&#10;&#10;\begin{document}&#10;\definecolor{darkblue}{rgb}{0,0,0.5}&#10;\color{darkblue}&#10;$f_{i}(\mathbf{x}) = \textrm{sgn}(\mathbf{w}_{i}'~\mathbf{x})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78"/>
  <p:tag name="PICTUREFILESIZE" val="8609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usepackage{color}&#10;&#10;\begin{document}&#10;\definecolor{darkred}{rgb}{0.45,0,0}&#10;\color{darkred}&#10;$\mathbf{v}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7"/>
  <p:tag name="PICTUREFILESIZE" val="140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begin{document}&#10;&#10;\color{red}&#10;\[&#10;c(\textrm{LW=Mr.~,~Person})\!+\!+&#10;\]&#10;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107"/>
  <p:tag name="PICTUREFILESIZE" val="7546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usepackage{color}&#10;&#10;\begin{document}&#10;\definecolor{darkred}{rgb}{0.45,0,0}&#10;\color{darkred}&#10;$\textrm{span}(W)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39"/>
  <p:tag name="PICTUREFILESIZE" val="5105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usepackage{color}&#10;&#10;\begin{document}&#10;\definecolor{darkred}{rgb}{0.45,0,0}&#10;\color{darkred}&#10;$\mathbf{v}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7"/>
  <p:tag name="PICTUREFILESIZE" val="140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usepackage{color}&#10;&#10;\begin{document}&#10;\definecolor{darkred}{rgb}{0.45,0,0}&#10;\color{darkred}&#10;$\textrm{span}(W)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39"/>
  <p:tag name="PICTUREFILESIZE" val="5105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begin{document}&#10;$\Phi\mathbf{x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3"/>
  <p:tag name="PICTUREFILESIZE" val="722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\mathbf{x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7"/>
  <p:tag name="PICTUREFILESIZE" val="425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begin{document}&#10;$y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6"/>
  <p:tag name="PICTUREFILESIZE" val="474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begin{document}&#10;$\mathbf{v}'~\Phi~\mathbf{x}$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30"/>
  <p:tag name="PICTUREFILESIZE" val="1126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usepackage{color}&#10;&#10;\begin{document}&#10;&#10;\definecolor{darkblue}{rgb}{0,0,0.5}&#10;\color{darkblue}$\boldsymbol{\Phi}$&#10;&#10;\end{document}&#10;"/>
  <p:tag name="FILENAME" val="TP_tmp"/>
  <p:tag name="FORMAT" val="png256"/>
  <p:tag name="RES" val="1200"/>
  <p:tag name="BLEND" val="0"/>
  <p:tag name="TRANSPARENT" val="1"/>
  <p:tag name="TBUG" val="0"/>
  <p:tag name="ALLOWFS" val="0"/>
  <p:tag name="ORIGWIDTH" val="8"/>
  <p:tag name="PICTUREFILESIZE" val="1726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usepackage{color}&#10;&#10;\begin{document}&#10;\definecolor{darkblue}{rgb}{0,0,0.5}&#10;\color{darkblue}&#10;$\textrm{span}(W)$&#10;\end{document}&#10;"/>
  <p:tag name="FILENAME" val="TP_tmp"/>
  <p:tag name="FORMAT" val="png256"/>
  <p:tag name="RES" val="1200"/>
  <p:tag name="BLEND" val="0"/>
  <p:tag name="TRANSPARENT" val="0"/>
  <p:tag name="TBUG" val="0"/>
  <p:tag name="ALLOWFS" val="0"/>
  <p:tag name="ORIGWIDTH" val="39"/>
  <p:tag name="PICTUREFILESIZE" val="5602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amsmath}&#10;\usepackage{amsfonts}&#10;\begin{document}&#10;\[&#10;\left[\begin{array}{ccccc}&#10;\\&#10;\\&#10;\mathbf{w}_{1} &amp; \ldots &amp;  \mathbf{w}_{i} &amp; \ldots &amp; \mathbf{w}_{n}\\&#10;\\&#10;\\&#10;\end{array}\right]&#10;\]&#10;\end{document}&#10;"/>
  <p:tag name="FILENAME" val="TP_tmp"/>
  <p:tag name="FORMAT" val="pngmono"/>
  <p:tag name="RES" val="1200"/>
  <p:tag name="BLEND" val="0"/>
  <p:tag name="TRANSPARENT" val="0"/>
  <p:tag name="TBUG" val="0"/>
  <p:tag name="ALLOWFS" val="0"/>
  <p:tag name="ORIGWIDTH" val="119"/>
  <p:tag name="PICTUREFILESIZE" val="3279"/>
</p:tagLst>
</file>

<file path=ppt/theme/theme1.xml><?xml version="1.0" encoding="utf-8"?>
<a:theme xmlns:a="http://schemas.openxmlformats.org/drawingml/2006/main" name="2_Default Design">
  <a:themeElements>
    <a:clrScheme name="2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3">
        <a:dk1>
          <a:srgbClr val="000000"/>
        </a:dk1>
        <a:lt1>
          <a:srgbClr val="FFCC66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E2B8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50735</TotalTime>
  <Words>4578</Words>
  <Application>Microsoft PowerPoint</Application>
  <PresentationFormat>On-screen Show (4:3)</PresentationFormat>
  <Paragraphs>930</Paragraphs>
  <Slides>99</Slides>
  <Notes>20</Notes>
  <HiddenSlides>1</HiddenSlides>
  <MMClips>0</MMClips>
  <ScaleCrop>false</ScaleCrop>
  <HeadingPairs>
    <vt:vector size="8" baseType="variant">
      <vt:variant>
        <vt:lpstr>Fonts Used</vt:lpstr>
      </vt:variant>
      <vt:variant>
        <vt:i4>18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99</vt:i4>
      </vt:variant>
    </vt:vector>
  </HeadingPairs>
  <TitlesOfParts>
    <vt:vector size="119" baseType="lpstr">
      <vt:lpstr>Arial</vt:lpstr>
      <vt:lpstr>ＭＳ Ｐゴシック</vt:lpstr>
      <vt:lpstr>Times</vt:lpstr>
      <vt:lpstr>CMSY10ORIG</vt:lpstr>
      <vt:lpstr>CMMI10</vt:lpstr>
      <vt:lpstr>CMR7</vt:lpstr>
      <vt:lpstr>CMMI7</vt:lpstr>
      <vt:lpstr>CMSY7</vt:lpstr>
      <vt:lpstr>CMR10</vt:lpstr>
      <vt:lpstr>CMMI5</vt:lpstr>
      <vt:lpstr>CMEX10</vt:lpstr>
      <vt:lpstr>CMSY5</vt:lpstr>
      <vt:lpstr>CMR5</vt:lpstr>
      <vt:lpstr>CMSY10</vt:lpstr>
      <vt:lpstr>Times New Roman</vt:lpstr>
      <vt:lpstr>Wingdings</vt:lpstr>
      <vt:lpstr>Symbol</vt:lpstr>
      <vt:lpstr>宋体</vt:lpstr>
      <vt:lpstr>2_Default Design</vt:lpstr>
      <vt:lpstr>Worksheet</vt:lpstr>
      <vt:lpstr>ACL 2008:  Semi-supervised Learning Tutorial</vt:lpstr>
      <vt:lpstr>What is semi-supervised learning (SSL)?</vt:lpstr>
      <vt:lpstr>Who else has worked on SSL?</vt:lpstr>
      <vt:lpstr>Anti-SSL arguments: practice</vt:lpstr>
      <vt:lpstr>Anti-SSL arguments: theory</vt:lpstr>
      <vt:lpstr>Why semi-supervised learning?</vt:lpstr>
      <vt:lpstr>Goals of this tutorial</vt:lpstr>
      <vt:lpstr>Overview</vt:lpstr>
      <vt:lpstr>Some notation</vt:lpstr>
      <vt:lpstr>Bootstrapping: outline</vt:lpstr>
      <vt:lpstr>Bootstrapping</vt:lpstr>
      <vt:lpstr>Back to named entities</vt:lpstr>
      <vt:lpstr>Bootstrapping folk wisdom</vt:lpstr>
      <vt:lpstr>Two views and co-training</vt:lpstr>
      <vt:lpstr>General co-training procedure</vt:lpstr>
      <vt:lpstr>Co-boosting for named entity classification</vt:lpstr>
      <vt:lpstr>Boosting objective</vt:lpstr>
      <vt:lpstr>Co-boosting objective</vt:lpstr>
      <vt:lpstr>Unlabeled co-regularizer</vt:lpstr>
      <vt:lpstr>Co-boosting updates</vt:lpstr>
      <vt:lpstr>Basic co-boosting walk-through</vt:lpstr>
      <vt:lpstr>Co-boosting NEC Results</vt:lpstr>
      <vt:lpstr>Entity-attribute extraction</vt:lpstr>
      <vt:lpstr>Data and learning</vt:lpstr>
      <vt:lpstr>Examples of learned attributes</vt:lpstr>
      <vt:lpstr>Where can co-boosting go wrong?</vt:lpstr>
      <vt:lpstr>SSL with latent variables</vt:lpstr>
      <vt:lpstr>Where can MLE go wrong?</vt:lpstr>
      <vt:lpstr>Prototype-driven learning</vt:lpstr>
      <vt:lpstr>Using prototypes in HMMs</vt:lpstr>
      <vt:lpstr>Incorporating distributional similarity</vt:lpstr>
      <vt:lpstr>Results: Part of speech tagging</vt:lpstr>
      <vt:lpstr>Results: Classified Ads</vt:lpstr>
      <vt:lpstr>Comments on bootstrapping</vt:lpstr>
      <vt:lpstr>Entropy and bootstrapping</vt:lpstr>
      <vt:lpstr>More bootstrapping work</vt:lpstr>
      <vt:lpstr>Graph-based Semi-supervised Learning</vt:lpstr>
      <vt:lpstr>Text classification: easy example</vt:lpstr>
      <vt:lpstr>Hard example</vt:lpstr>
      <vt:lpstr>Hard example</vt:lpstr>
      <vt:lpstr>Unlabeled data comes to the rescue</vt:lpstr>
      <vt:lpstr>Intuition</vt:lpstr>
      <vt:lpstr>The graph</vt:lpstr>
      <vt:lpstr>How to create a graph</vt:lpstr>
      <vt:lpstr>Mincut (st-cut)</vt:lpstr>
      <vt:lpstr>Mincut example: subjectivity</vt:lpstr>
      <vt:lpstr>Mincut example: subjectivity</vt:lpstr>
      <vt:lpstr>Mincut example: subjectivity</vt:lpstr>
      <vt:lpstr>Some issues with mincut</vt:lpstr>
      <vt:lpstr>Harmonic Function</vt:lpstr>
      <vt:lpstr>An electric network interpretation</vt:lpstr>
      <vt:lpstr>Label propagation</vt:lpstr>
      <vt:lpstr>The graph Laplacian</vt:lpstr>
      <vt:lpstr>Closed-form solution</vt:lpstr>
      <vt:lpstr>Harmonic example 1: WSD</vt:lpstr>
      <vt:lpstr>Harmonic example 1: WSD</vt:lpstr>
      <vt:lpstr>Harmonic example 2: sentiment</vt:lpstr>
      <vt:lpstr>Harmonic example 2: sentiment </vt:lpstr>
      <vt:lpstr>Some issues with harmonic function</vt:lpstr>
      <vt:lpstr>Manifold regularization</vt:lpstr>
      <vt:lpstr>Manifold example</vt:lpstr>
      <vt:lpstr>Advanced topics</vt:lpstr>
      <vt:lpstr>Dissimilarity</vt:lpstr>
      <vt:lpstr>Dissimilarity</vt:lpstr>
      <vt:lpstr>Directed graphs</vt:lpstr>
      <vt:lpstr>Directed graphs</vt:lpstr>
      <vt:lpstr>Caution</vt:lpstr>
      <vt:lpstr>Structural learning: outline</vt:lpstr>
      <vt:lpstr>Structural learning</vt:lpstr>
      <vt:lpstr>What are auxiliary problems?</vt:lpstr>
      <vt:lpstr>Auxiliary problems for sentiment classification</vt:lpstr>
      <vt:lpstr>Auxiliary problem hypothesis space</vt:lpstr>
      <vt:lpstr>Two steps of structural learning</vt:lpstr>
      <vt:lpstr>Unlabeled step: train auxiliary predictors</vt:lpstr>
      <vt:lpstr>Unlabeled step: dimensionality reduction</vt:lpstr>
      <vt:lpstr>Step 2:  Labeled training</vt:lpstr>
      <vt:lpstr>Step 2:  Labeled training</vt:lpstr>
      <vt:lpstr>Results: Named entity recognition</vt:lpstr>
      <vt:lpstr>Numerical Results (F-measure)</vt:lpstr>
      <vt:lpstr>Domain adaptation with structural learning</vt:lpstr>
      <vt:lpstr>Pivot Features</vt:lpstr>
      <vt:lpstr>Choosing pivot features: mutual information</vt:lpstr>
      <vt:lpstr>Sentiment Classification Data</vt:lpstr>
      <vt:lpstr>Visualizing    (books &amp; kitchen)</vt:lpstr>
      <vt:lpstr>Slide 85</vt:lpstr>
      <vt:lpstr>Structural learning: Why does it work?</vt:lpstr>
      <vt:lpstr>Understanding structural learning: goals</vt:lpstr>
      <vt:lpstr>Structural and Multi-view learning</vt:lpstr>
      <vt:lpstr>Canonical correlation analysis</vt:lpstr>
      <vt:lpstr>Structural learning and CCA</vt:lpstr>
      <vt:lpstr>CCA and semi-supervised learning</vt:lpstr>
      <vt:lpstr>Semi-supervised learning procedure</vt:lpstr>
      <vt:lpstr>A bound on squared error under CCA</vt:lpstr>
      <vt:lpstr>When can structural learning break?</vt:lpstr>
      <vt:lpstr>Other work on structural learning</vt:lpstr>
      <vt:lpstr>SSL Summary</vt:lpstr>
      <vt:lpstr>Two take-away messages</vt:lpstr>
      <vt:lpstr>Slide 98</vt:lpstr>
      <vt:lpstr>Semi-supervised learning at ACL 2008</vt:lpstr>
    </vt:vector>
  </TitlesOfParts>
  <Company>Upenn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Feature-based Distributed Language Modeling with a Mixture of Experts</dc:title>
  <dc:creator>John Blitzer</dc:creator>
  <cp:lastModifiedBy>John Blitzer</cp:lastModifiedBy>
  <cp:revision>470</cp:revision>
  <dcterms:created xsi:type="dcterms:W3CDTF">2005-03-14T04:01:14Z</dcterms:created>
  <dcterms:modified xsi:type="dcterms:W3CDTF">2008-08-04T04:30:14Z</dcterms:modified>
</cp:coreProperties>
</file>